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258" r:id="rId3"/>
    <p:sldId id="260" r:id="rId4"/>
    <p:sldId id="265" r:id="rId5"/>
    <p:sldId id="261" r:id="rId6"/>
    <p:sldId id="316" r:id="rId7"/>
    <p:sldId id="269" r:id="rId8"/>
    <p:sldId id="305" r:id="rId9"/>
    <p:sldId id="317" r:id="rId10"/>
    <p:sldId id="318" r:id="rId11"/>
    <p:sldId id="273" r:id="rId12"/>
    <p:sldId id="290" r:id="rId13"/>
    <p:sldId id="274" r:id="rId14"/>
    <p:sldId id="297" r:id="rId15"/>
    <p:sldId id="298" r:id="rId16"/>
    <p:sldId id="306" r:id="rId17"/>
    <p:sldId id="299" r:id="rId18"/>
    <p:sldId id="311" r:id="rId19"/>
    <p:sldId id="307" r:id="rId20"/>
    <p:sldId id="300" r:id="rId21"/>
    <p:sldId id="308" r:id="rId22"/>
    <p:sldId id="277" r:id="rId23"/>
    <p:sldId id="309" r:id="rId24"/>
    <p:sldId id="313" r:id="rId25"/>
    <p:sldId id="301" r:id="rId26"/>
    <p:sldId id="310" r:id="rId27"/>
    <p:sldId id="276" r:id="rId28"/>
    <p:sldId id="314" r:id="rId29"/>
    <p:sldId id="293" r:id="rId30"/>
    <p:sldId id="281" r:id="rId31"/>
    <p:sldId id="284" r:id="rId32"/>
    <p:sldId id="315"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646" autoAdjust="0"/>
  </p:normalViewPr>
  <p:slideViewPr>
    <p:cSldViewPr>
      <p:cViewPr varScale="1">
        <p:scale>
          <a:sx n="65" d="100"/>
          <a:sy n="65" d="100"/>
        </p:scale>
        <p:origin x="616" y="48"/>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A9F13-D9B2-444B-A2F4-5C0B13EC46FD}" type="datetimeFigureOut">
              <a:rPr lang="nl-NL" smtClean="0"/>
              <a:pPr/>
              <a:t>18-8-2017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EFAB37-4B5F-42AE-B55A-AC2CCE43A2B5}"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a:t>Delacroix:</a:t>
            </a:r>
            <a:r>
              <a:rPr lang="en-US" baseline="0" dirty="0"/>
              <a:t> de </a:t>
            </a:r>
            <a:r>
              <a:rPr lang="en-US" baseline="0" dirty="0" err="1"/>
              <a:t>stervende</a:t>
            </a:r>
            <a:r>
              <a:rPr lang="en-US" baseline="0" dirty="0"/>
              <a:t> Turk</a:t>
            </a:r>
            <a:endParaRPr lang="nl-NL" dirty="0"/>
          </a:p>
        </p:txBody>
      </p:sp>
      <p:sp>
        <p:nvSpPr>
          <p:cNvPr id="4" name="Tijdelijke aanduiding voor dianummer 3"/>
          <p:cNvSpPr>
            <a:spLocks noGrp="1"/>
          </p:cNvSpPr>
          <p:nvPr>
            <p:ph type="sldNum" sz="quarter" idx="10"/>
          </p:nvPr>
        </p:nvSpPr>
        <p:spPr/>
        <p:txBody>
          <a:bodyPr/>
          <a:lstStyle/>
          <a:p>
            <a:fld id="{05EFAB37-4B5F-42AE-B55A-AC2CCE43A2B5}"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a:t>(</a:t>
            </a:r>
            <a:r>
              <a:rPr lang="en-US" dirty="0" err="1"/>
              <a:t>Dit</a:t>
            </a:r>
            <a:r>
              <a:rPr lang="en-US" dirty="0"/>
              <a:t> is </a:t>
            </a:r>
            <a:r>
              <a:rPr lang="en-US" dirty="0" err="1"/>
              <a:t>een</a:t>
            </a:r>
            <a:r>
              <a:rPr lang="en-US" dirty="0"/>
              <a:t> </a:t>
            </a:r>
            <a:r>
              <a:rPr lang="en-US" dirty="0" err="1"/>
              <a:t>artikel</a:t>
            </a:r>
            <a:r>
              <a:rPr lang="en-US" baseline="0" dirty="0"/>
              <a:t> </a:t>
            </a:r>
            <a:r>
              <a:rPr lang="en-US" baseline="0" dirty="0" err="1"/>
              <a:t>uit</a:t>
            </a:r>
            <a:r>
              <a:rPr lang="en-US" baseline="0" dirty="0"/>
              <a:t> </a:t>
            </a:r>
            <a:r>
              <a:rPr lang="en-US" baseline="0" dirty="0" err="1"/>
              <a:t>Medisch</a:t>
            </a:r>
            <a:r>
              <a:rPr lang="en-US" baseline="0" dirty="0"/>
              <a:t> Contact van </a:t>
            </a:r>
            <a:r>
              <a:rPr lang="en-US" baseline="0" dirty="0" err="1"/>
              <a:t>een</a:t>
            </a:r>
            <a:r>
              <a:rPr lang="en-US" baseline="0" dirty="0"/>
              <a:t> </a:t>
            </a:r>
            <a:r>
              <a:rPr lang="en-US" baseline="0" dirty="0" err="1"/>
              <a:t>paar</a:t>
            </a:r>
            <a:r>
              <a:rPr lang="en-US" baseline="0" dirty="0"/>
              <a:t> </a:t>
            </a:r>
            <a:r>
              <a:rPr lang="en-US" baseline="0" dirty="0" err="1"/>
              <a:t>jaar</a:t>
            </a:r>
            <a:r>
              <a:rPr lang="en-US" baseline="0" dirty="0"/>
              <a:t> </a:t>
            </a:r>
            <a:r>
              <a:rPr lang="en-US" baseline="0" dirty="0" err="1"/>
              <a:t>geleden</a:t>
            </a:r>
            <a:r>
              <a:rPr lang="en-US" baseline="0" dirty="0"/>
              <a:t>, </a:t>
            </a:r>
            <a:r>
              <a:rPr lang="en-US" baseline="0" dirty="0" err="1"/>
              <a:t>geschreven</a:t>
            </a:r>
            <a:r>
              <a:rPr lang="en-US" baseline="0" dirty="0"/>
              <a:t> door Erik van </a:t>
            </a:r>
            <a:r>
              <a:rPr lang="en-US" baseline="0" dirty="0" err="1"/>
              <a:t>Engelen</a:t>
            </a:r>
            <a:r>
              <a:rPr lang="en-US" baseline="0" dirty="0"/>
              <a:t>. </a:t>
            </a:r>
            <a:r>
              <a:rPr lang="en-US" dirty="0" err="1"/>
              <a:t>Voor</a:t>
            </a:r>
            <a:r>
              <a:rPr lang="en-US" dirty="0"/>
              <a:t> </a:t>
            </a:r>
            <a:r>
              <a:rPr lang="en-US" dirty="0" err="1"/>
              <a:t>te</a:t>
            </a:r>
            <a:r>
              <a:rPr lang="en-US" dirty="0"/>
              <a:t> </a:t>
            </a:r>
            <a:r>
              <a:rPr lang="en-US" dirty="0" err="1"/>
              <a:t>lezen</a:t>
            </a:r>
            <a:r>
              <a:rPr lang="en-US" dirty="0"/>
              <a:t> </a:t>
            </a:r>
            <a:r>
              <a:rPr lang="en-US" dirty="0" err="1"/>
              <a:t>terwijl</a:t>
            </a:r>
            <a:r>
              <a:rPr lang="en-US" dirty="0"/>
              <a:t> de </a:t>
            </a:r>
            <a:r>
              <a:rPr lang="en-US" dirty="0" err="1"/>
              <a:t>dia</a:t>
            </a:r>
            <a:r>
              <a:rPr lang="en-US" dirty="0"/>
              <a:t> van de</a:t>
            </a:r>
            <a:r>
              <a:rPr lang="en-US" baseline="0" dirty="0"/>
              <a:t> ambulance </a:t>
            </a:r>
            <a:r>
              <a:rPr lang="en-US" baseline="0" dirty="0" err="1"/>
              <a:t>geprojecteerd</a:t>
            </a:r>
            <a:r>
              <a:rPr lang="en-US" baseline="0" dirty="0"/>
              <a:t> </a:t>
            </a:r>
            <a:r>
              <a:rPr lang="en-US" baseline="0" dirty="0" err="1"/>
              <a:t>wordt</a:t>
            </a:r>
            <a:r>
              <a:rPr lang="en-US" baseline="0" dirty="0"/>
              <a:t>.)</a:t>
            </a:r>
            <a:endParaRPr lang="nl-NL" dirty="0"/>
          </a:p>
        </p:txBody>
      </p:sp>
      <p:sp>
        <p:nvSpPr>
          <p:cNvPr id="4" name="Tijdelijke aanduiding voor dianummer 3"/>
          <p:cNvSpPr>
            <a:spLocks noGrp="1"/>
          </p:cNvSpPr>
          <p:nvPr>
            <p:ph type="sldNum" sz="quarter" idx="10"/>
          </p:nvPr>
        </p:nvSpPr>
        <p:spPr/>
        <p:txBody>
          <a:bodyPr/>
          <a:lstStyle/>
          <a:p>
            <a:fld id="{05EFAB37-4B5F-42AE-B55A-AC2CCE43A2B5}" type="slidenum">
              <a:rPr lang="nl-NL" smtClean="0"/>
              <a:pPr/>
              <a:t>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a:t>De </a:t>
            </a:r>
            <a:r>
              <a:rPr lang="en-US" dirty="0" err="1"/>
              <a:t>laatste</a:t>
            </a:r>
            <a:r>
              <a:rPr lang="en-US" dirty="0"/>
              <a:t> </a:t>
            </a:r>
            <a:r>
              <a:rPr lang="en-US" dirty="0" err="1"/>
              <a:t>regel</a:t>
            </a:r>
            <a:r>
              <a:rPr lang="en-US" dirty="0"/>
              <a:t> </a:t>
            </a:r>
            <a:r>
              <a:rPr lang="en-US" dirty="0" err="1"/>
              <a:t>geldt</a:t>
            </a:r>
            <a:r>
              <a:rPr lang="en-US" baseline="0" dirty="0"/>
              <a:t> </a:t>
            </a:r>
            <a:r>
              <a:rPr lang="en-US" baseline="0" dirty="0" err="1"/>
              <a:t>uiteraard</a:t>
            </a:r>
            <a:r>
              <a:rPr lang="en-US" baseline="0" dirty="0"/>
              <a:t> </a:t>
            </a:r>
            <a:r>
              <a:rPr lang="en-US" baseline="0" dirty="0" err="1"/>
              <a:t>voor</a:t>
            </a:r>
            <a:r>
              <a:rPr lang="en-US" baseline="0" dirty="0"/>
              <a:t> </a:t>
            </a:r>
            <a:r>
              <a:rPr lang="en-US" baseline="0" dirty="0" err="1"/>
              <a:t>diepe</a:t>
            </a:r>
            <a:r>
              <a:rPr lang="en-US" baseline="0" dirty="0"/>
              <a:t> continue sedatie.</a:t>
            </a:r>
            <a:endParaRPr lang="nl-NL" dirty="0"/>
          </a:p>
        </p:txBody>
      </p:sp>
      <p:sp>
        <p:nvSpPr>
          <p:cNvPr id="4" name="Tijdelijke aanduiding voor dianummer 3"/>
          <p:cNvSpPr>
            <a:spLocks noGrp="1"/>
          </p:cNvSpPr>
          <p:nvPr>
            <p:ph type="sldNum" sz="quarter" idx="10"/>
          </p:nvPr>
        </p:nvSpPr>
        <p:spPr/>
        <p:txBody>
          <a:bodyPr/>
          <a:lstStyle/>
          <a:p>
            <a:fld id="{05EFAB37-4B5F-42AE-B55A-AC2CCE43A2B5}" type="slidenum">
              <a:rPr lang="nl-NL" smtClean="0"/>
              <a:pPr/>
              <a:t>27</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2DBE7487-7D25-4D93-8E9F-F3CE562746C8}" type="datetimeFigureOut">
              <a:rPr lang="nl-NL" smtClean="0"/>
              <a:pPr/>
              <a:t>18-8-2017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DBE7487-7D25-4D93-8E9F-F3CE562746C8}" type="datetimeFigureOut">
              <a:rPr lang="nl-NL" smtClean="0"/>
              <a:pPr/>
              <a:t>18-8-2017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DBE7487-7D25-4D93-8E9F-F3CE562746C8}" type="datetimeFigureOut">
              <a:rPr lang="nl-NL" smtClean="0"/>
              <a:pPr/>
              <a:t>18-8-2017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DBE7487-7D25-4D93-8E9F-F3CE562746C8}" type="datetimeFigureOut">
              <a:rPr lang="nl-NL" smtClean="0"/>
              <a:pPr/>
              <a:t>18-8-2017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DBE7487-7D25-4D93-8E9F-F3CE562746C8}" type="datetimeFigureOut">
              <a:rPr lang="nl-NL" smtClean="0"/>
              <a:pPr/>
              <a:t>18-8-2017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DBE7487-7D25-4D93-8E9F-F3CE562746C8}" type="datetimeFigureOut">
              <a:rPr lang="nl-NL" smtClean="0"/>
              <a:pPr/>
              <a:t>18-8-2017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DBE7487-7D25-4D93-8E9F-F3CE562746C8}" type="datetimeFigureOut">
              <a:rPr lang="nl-NL" smtClean="0"/>
              <a:pPr/>
              <a:t>18-8-2017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DBE7487-7D25-4D93-8E9F-F3CE562746C8}" type="datetimeFigureOut">
              <a:rPr lang="nl-NL" smtClean="0"/>
              <a:pPr/>
              <a:t>18-8-2017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DBE7487-7D25-4D93-8E9F-F3CE562746C8}" type="datetimeFigureOut">
              <a:rPr lang="nl-NL" smtClean="0"/>
              <a:pPr/>
              <a:t>18-8-2017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DBE7487-7D25-4D93-8E9F-F3CE562746C8}" type="datetimeFigureOut">
              <a:rPr lang="nl-NL" smtClean="0"/>
              <a:pPr/>
              <a:t>18-8-2017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DBE7487-7D25-4D93-8E9F-F3CE562746C8}" type="datetimeFigureOut">
              <a:rPr lang="nl-NL" smtClean="0"/>
              <a:pPr/>
              <a:t>18-8-2017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E7487-7D25-4D93-8E9F-F3CE562746C8}" type="datetimeFigureOut">
              <a:rPr lang="nl-NL" smtClean="0"/>
              <a:pPr/>
              <a:t>18-8-2017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2F689-060C-446B-874B-3126CE88C29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youtube.com/watch?v=rTJcE7zlKO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49829F2-B3B4-44E7-B20D-01A5803885CB}"/>
              </a:ext>
            </a:extLst>
          </p:cNvPr>
          <p:cNvPicPr>
            <a:picLocks noChangeAspect="1"/>
          </p:cNvPicPr>
          <p:nvPr/>
        </p:nvPicPr>
        <p:blipFill>
          <a:blip r:embed="rId3"/>
          <a:stretch>
            <a:fillRect/>
          </a:stretch>
        </p:blipFill>
        <p:spPr>
          <a:xfrm>
            <a:off x="683568" y="2420888"/>
            <a:ext cx="9433048" cy="1855471"/>
          </a:xfrm>
          <a:prstGeom prst="rect">
            <a:avLst/>
          </a:prstGeom>
        </p:spPr>
      </p:pic>
      <p:sp>
        <p:nvSpPr>
          <p:cNvPr id="2" name="Titel 1"/>
          <p:cNvSpPr>
            <a:spLocks noGrp="1"/>
          </p:cNvSpPr>
          <p:nvPr>
            <p:ph type="title"/>
          </p:nvPr>
        </p:nvSpPr>
        <p:spPr>
          <a:xfrm>
            <a:off x="539552" y="1052736"/>
            <a:ext cx="8229600" cy="4149080"/>
          </a:xfrm>
        </p:spPr>
        <p:txBody>
          <a:bodyPr>
            <a:normAutofit/>
          </a:bodyPr>
          <a:lstStyle/>
          <a:p>
            <a:endParaRPr lang="nl-NL" sz="5400" b="1" dirty="0">
              <a:solidFill>
                <a:schemeClr val="accent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05F21-8157-4299-BDA7-51261DF5D055}"/>
              </a:ext>
            </a:extLst>
          </p:cNvPr>
          <p:cNvSpPr>
            <a:spLocks noGrp="1"/>
          </p:cNvSpPr>
          <p:nvPr>
            <p:ph type="title"/>
          </p:nvPr>
        </p:nvSpPr>
        <p:spPr/>
        <p:txBody>
          <a:bodyPr/>
          <a:lstStyle/>
          <a:p>
            <a:r>
              <a:rPr lang="nl-NL" dirty="0">
                <a:solidFill>
                  <a:schemeClr val="accent5"/>
                </a:solidFill>
              </a:rPr>
              <a:t>Financiering</a:t>
            </a:r>
          </a:p>
        </p:txBody>
      </p:sp>
      <p:sp>
        <p:nvSpPr>
          <p:cNvPr id="3" name="Tijdelijke aanduiding voor inhoud 2">
            <a:extLst>
              <a:ext uri="{FF2B5EF4-FFF2-40B4-BE49-F238E27FC236}">
                <a16:creationId xmlns:a16="http://schemas.microsoft.com/office/drawing/2014/main" id="{8F8D4579-1DCB-4FFA-A7C4-EA31D1B3F699}"/>
              </a:ext>
            </a:extLst>
          </p:cNvPr>
          <p:cNvSpPr>
            <a:spLocks noGrp="1"/>
          </p:cNvSpPr>
          <p:nvPr>
            <p:ph idx="1"/>
          </p:nvPr>
        </p:nvSpPr>
        <p:spPr/>
        <p:txBody>
          <a:bodyPr/>
          <a:lstStyle/>
          <a:p>
            <a:pPr marL="0" indent="0">
              <a:buNone/>
            </a:pPr>
            <a:r>
              <a:rPr lang="nl-NL" dirty="0"/>
              <a:t>Zorgorganisaties hebben verschillende</a:t>
            </a:r>
          </a:p>
          <a:p>
            <a:pPr marL="0" indent="0">
              <a:buNone/>
            </a:pPr>
            <a:r>
              <a:rPr lang="nl-NL" dirty="0"/>
              <a:t>financieringsbronnen, vooral vanuit de</a:t>
            </a:r>
          </a:p>
          <a:p>
            <a:pPr marL="0" indent="0">
              <a:buNone/>
            </a:pPr>
            <a:r>
              <a:rPr lang="nl-NL" dirty="0"/>
              <a:t>ZVW en WLZ. </a:t>
            </a:r>
          </a:p>
        </p:txBody>
      </p:sp>
    </p:spTree>
    <p:extLst>
      <p:ext uri="{BB962C8B-B14F-4D97-AF65-F5344CB8AC3E}">
        <p14:creationId xmlns:p14="http://schemas.microsoft.com/office/powerpoint/2010/main" val="342187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maclatour.nl/wp-content/gallery/cition-ehbo/ehbo-reanimatie.jpg"/>
          <p:cNvPicPr>
            <a:picLocks noChangeAspect="1" noChangeArrowheads="1"/>
          </p:cNvPicPr>
          <p:nvPr/>
        </p:nvPicPr>
        <p:blipFill>
          <a:blip r:embed="rId2" cstate="print"/>
          <a:srcRect/>
          <a:stretch>
            <a:fillRect/>
          </a:stretch>
        </p:blipFill>
        <p:spPr bwMode="auto">
          <a:xfrm>
            <a:off x="323528" y="1340768"/>
            <a:ext cx="8601075" cy="5112568"/>
          </a:xfrm>
          <a:prstGeom prst="rect">
            <a:avLst/>
          </a:prstGeom>
          <a:noFill/>
        </p:spPr>
      </p:pic>
      <p:sp>
        <p:nvSpPr>
          <p:cNvPr id="3" name="Titel 2"/>
          <p:cNvSpPr>
            <a:spLocks noGrp="1"/>
          </p:cNvSpPr>
          <p:nvPr>
            <p:ph type="title"/>
          </p:nvPr>
        </p:nvSpPr>
        <p:spPr/>
        <p:txBody>
          <a:bodyPr/>
          <a:lstStyle/>
          <a:p>
            <a:r>
              <a:rPr lang="en-US" dirty="0" err="1">
                <a:solidFill>
                  <a:schemeClr val="accent5"/>
                </a:solidFill>
              </a:rPr>
              <a:t>Reanimeren</a:t>
            </a:r>
            <a:r>
              <a:rPr lang="en-US" dirty="0">
                <a:solidFill>
                  <a:schemeClr val="accent5"/>
                </a:solidFill>
              </a:rPr>
              <a:t>?</a:t>
            </a:r>
            <a:endParaRPr lang="nl-NL" dirty="0">
              <a:solidFill>
                <a:schemeClr val="accent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l="27129" t="19724" r="28124" b="8681"/>
          <a:stretch>
            <a:fillRect/>
          </a:stretch>
        </p:blipFill>
        <p:spPr bwMode="auto">
          <a:xfrm>
            <a:off x="2195736" y="692696"/>
            <a:ext cx="5040560" cy="504056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denhaagfm.nl/wp-content/uploads/2014/11/niet-reanimeren.jpg"/>
          <p:cNvPicPr>
            <a:picLocks noChangeAspect="1" noChangeArrowheads="1"/>
          </p:cNvPicPr>
          <p:nvPr/>
        </p:nvPicPr>
        <p:blipFill>
          <a:blip r:embed="rId2" cstate="print"/>
          <a:srcRect/>
          <a:stretch>
            <a:fillRect/>
          </a:stretch>
        </p:blipFill>
        <p:spPr bwMode="auto">
          <a:xfrm>
            <a:off x="3059832" y="1700808"/>
            <a:ext cx="5760640" cy="3320130"/>
          </a:xfrm>
          <a:prstGeom prst="rect">
            <a:avLst/>
          </a:prstGeom>
          <a:noFill/>
        </p:spPr>
      </p:pic>
      <p:pic>
        <p:nvPicPr>
          <p:cNvPr id="30724" name="Picture 4" descr="http://plzcdn.com/resize/500-500/upload/415585bd389b69659223807d77a96791TmlldC1yZWFuaW1lcmVuIHBlbm5pbmcuanBn.jpg"/>
          <p:cNvPicPr>
            <a:picLocks noChangeAspect="1" noChangeArrowheads="1"/>
          </p:cNvPicPr>
          <p:nvPr/>
        </p:nvPicPr>
        <p:blipFill>
          <a:blip r:embed="rId3" cstate="print"/>
          <a:srcRect/>
          <a:stretch>
            <a:fillRect/>
          </a:stretch>
        </p:blipFill>
        <p:spPr bwMode="auto">
          <a:xfrm>
            <a:off x="827584" y="620688"/>
            <a:ext cx="2088232" cy="2787897"/>
          </a:xfrm>
          <a:prstGeom prst="rect">
            <a:avLst/>
          </a:prstGeom>
          <a:noFill/>
        </p:spPr>
      </p:pic>
      <p:pic>
        <p:nvPicPr>
          <p:cNvPr id="30726" name="Picture 6" descr="https://www.nederlandinbedrijf.nl/uploads/bi_28899.jpg"/>
          <p:cNvPicPr>
            <a:picLocks noChangeAspect="1" noChangeArrowheads="1"/>
          </p:cNvPicPr>
          <p:nvPr/>
        </p:nvPicPr>
        <p:blipFill>
          <a:blip r:embed="rId4" cstate="print"/>
          <a:srcRect l="21168" r="12305"/>
          <a:stretch>
            <a:fillRect/>
          </a:stretch>
        </p:blipFill>
        <p:spPr bwMode="auto">
          <a:xfrm>
            <a:off x="395536" y="3573016"/>
            <a:ext cx="2529621" cy="285179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60707082207005943.weebly.com/uploads/8/4/0/2/8402863/1333503443.jpg"/>
          <p:cNvPicPr>
            <a:picLocks noChangeAspect="1" noChangeArrowheads="1"/>
          </p:cNvPicPr>
          <p:nvPr/>
        </p:nvPicPr>
        <p:blipFill>
          <a:blip r:embed="rId2" cstate="print"/>
          <a:srcRect/>
          <a:stretch>
            <a:fillRect/>
          </a:stretch>
        </p:blipFill>
        <p:spPr bwMode="auto">
          <a:xfrm>
            <a:off x="827584" y="1916832"/>
            <a:ext cx="3225876" cy="2376264"/>
          </a:xfrm>
          <a:prstGeom prst="rect">
            <a:avLst/>
          </a:prstGeom>
          <a:noFill/>
        </p:spPr>
      </p:pic>
      <p:sp>
        <p:nvSpPr>
          <p:cNvPr id="3" name="Titel 2"/>
          <p:cNvSpPr>
            <a:spLocks noGrp="1"/>
          </p:cNvSpPr>
          <p:nvPr>
            <p:ph type="title"/>
          </p:nvPr>
        </p:nvSpPr>
        <p:spPr>
          <a:xfrm>
            <a:off x="1187624" y="332656"/>
            <a:ext cx="6923112" cy="998984"/>
          </a:xfrm>
        </p:spPr>
        <p:txBody>
          <a:bodyPr/>
          <a:lstStyle/>
          <a:p>
            <a:r>
              <a:rPr lang="en-US" dirty="0" err="1">
                <a:solidFill>
                  <a:schemeClr val="accent5"/>
                </a:solidFill>
              </a:rPr>
              <a:t>Beademen</a:t>
            </a:r>
            <a:r>
              <a:rPr lang="en-US" dirty="0">
                <a:solidFill>
                  <a:schemeClr val="accent5"/>
                </a:solidFill>
              </a:rPr>
              <a:t>?</a:t>
            </a:r>
            <a:endParaRPr lang="nl-NL" dirty="0">
              <a:solidFill>
                <a:schemeClr val="accent5"/>
              </a:solidFill>
            </a:endParaRPr>
          </a:p>
        </p:txBody>
      </p:sp>
      <p:pic>
        <p:nvPicPr>
          <p:cNvPr id="1028" name="Picture 4" descr="https://www.atriummc.nl/typo3temp/pics/c8a5fbee97.jpg"/>
          <p:cNvPicPr>
            <a:picLocks noChangeAspect="1" noChangeArrowheads="1"/>
          </p:cNvPicPr>
          <p:nvPr/>
        </p:nvPicPr>
        <p:blipFill>
          <a:blip r:embed="rId3" cstate="print"/>
          <a:srcRect/>
          <a:stretch>
            <a:fillRect/>
          </a:stretch>
        </p:blipFill>
        <p:spPr bwMode="auto">
          <a:xfrm>
            <a:off x="4283968" y="2996952"/>
            <a:ext cx="4492105" cy="28803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en-US" dirty="0" err="1">
                <a:solidFill>
                  <a:schemeClr val="accent5"/>
                </a:solidFill>
              </a:rPr>
              <a:t>Opname</a:t>
            </a:r>
            <a:r>
              <a:rPr lang="en-US" dirty="0">
                <a:solidFill>
                  <a:schemeClr val="accent5"/>
                </a:solidFill>
              </a:rPr>
              <a:t> op de IC?</a:t>
            </a:r>
            <a:endParaRPr lang="nl-NL" dirty="0">
              <a:solidFill>
                <a:schemeClr val="accent5"/>
              </a:solidFill>
            </a:endParaRPr>
          </a:p>
        </p:txBody>
      </p:sp>
      <p:sp>
        <p:nvSpPr>
          <p:cNvPr id="3" name="Tijdelijke aanduiding voor inhoud 2"/>
          <p:cNvSpPr>
            <a:spLocks noGrp="1"/>
          </p:cNvSpPr>
          <p:nvPr>
            <p:ph idx="1"/>
          </p:nvPr>
        </p:nvSpPr>
        <p:spPr>
          <a:xfrm>
            <a:off x="457200" y="1600201"/>
            <a:ext cx="154360" cy="316632"/>
          </a:xfrm>
        </p:spPr>
        <p:txBody>
          <a:bodyPr>
            <a:normAutofit fontScale="55000" lnSpcReduction="20000"/>
          </a:bodyPr>
          <a:lstStyle/>
          <a:p>
            <a:endParaRPr lang="nl-NL" dirty="0"/>
          </a:p>
        </p:txBody>
      </p:sp>
      <p:pic>
        <p:nvPicPr>
          <p:cNvPr id="45058" name="Picture 2" descr="http://www.medischcontact.nl/upload/a02356df-54ba-49fa-9ea7-6e0bcf83e3ef_ic_achterhetnieuws.jpg"/>
          <p:cNvPicPr>
            <a:picLocks noChangeAspect="1" noChangeArrowheads="1"/>
          </p:cNvPicPr>
          <p:nvPr/>
        </p:nvPicPr>
        <p:blipFill>
          <a:blip r:embed="rId2" cstate="print"/>
          <a:srcRect/>
          <a:stretch>
            <a:fillRect/>
          </a:stretch>
        </p:blipFill>
        <p:spPr bwMode="auto">
          <a:xfrm>
            <a:off x="251520" y="1340768"/>
            <a:ext cx="4487144" cy="2520280"/>
          </a:xfrm>
          <a:prstGeom prst="rect">
            <a:avLst/>
          </a:prstGeom>
          <a:noFill/>
        </p:spPr>
      </p:pic>
      <p:pic>
        <p:nvPicPr>
          <p:cNvPr id="45060" name="Picture 4" descr="http://www.martiniziekenhuis.nl/global/scaled/533x300x1/PageFiles-1067-ImageGallery-s110421142809.jpg"/>
          <p:cNvPicPr>
            <a:picLocks noChangeAspect="1" noChangeArrowheads="1"/>
          </p:cNvPicPr>
          <p:nvPr/>
        </p:nvPicPr>
        <p:blipFill>
          <a:blip r:embed="rId3" cstate="print"/>
          <a:srcRect/>
          <a:stretch>
            <a:fillRect/>
          </a:stretch>
        </p:blipFill>
        <p:spPr bwMode="auto">
          <a:xfrm>
            <a:off x="4139952" y="4005064"/>
            <a:ext cx="4820957" cy="2713484"/>
          </a:xfrm>
          <a:prstGeom prst="rect">
            <a:avLst/>
          </a:prstGeom>
          <a:noFill/>
        </p:spPr>
      </p:pic>
      <p:pic>
        <p:nvPicPr>
          <p:cNvPr id="45062" name="Picture 6" descr="http://previews.123rf.com/images/beerkoff/beerkoff1310/beerkoff131000008/23328496-Patient-with-monitor-and-infusion-pumps-in-an-intensive-care-unit-Stock-Photo.jpg"/>
          <p:cNvPicPr>
            <a:picLocks noChangeAspect="1" noChangeArrowheads="1"/>
          </p:cNvPicPr>
          <p:nvPr/>
        </p:nvPicPr>
        <p:blipFill>
          <a:blip r:embed="rId4" cstate="print"/>
          <a:srcRect/>
          <a:stretch>
            <a:fillRect/>
          </a:stretch>
        </p:blipFill>
        <p:spPr bwMode="auto">
          <a:xfrm>
            <a:off x="4932040" y="1175513"/>
            <a:ext cx="4032448" cy="2685535"/>
          </a:xfrm>
          <a:prstGeom prst="rect">
            <a:avLst/>
          </a:prstGeom>
          <a:noFill/>
        </p:spPr>
      </p:pic>
      <p:pic>
        <p:nvPicPr>
          <p:cNvPr id="45066" name="Picture 10" descr="http://www.martiniziekenhuis.nl/global/scaled/533x300x1/PageFiles-1067-ImageGallery-s110616120924.jpg"/>
          <p:cNvPicPr>
            <a:picLocks noChangeAspect="1" noChangeArrowheads="1"/>
          </p:cNvPicPr>
          <p:nvPr/>
        </p:nvPicPr>
        <p:blipFill>
          <a:blip r:embed="rId5" cstate="print"/>
          <a:srcRect/>
          <a:stretch>
            <a:fillRect/>
          </a:stretch>
        </p:blipFill>
        <p:spPr bwMode="auto">
          <a:xfrm>
            <a:off x="107504" y="4005064"/>
            <a:ext cx="3925417" cy="22094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2170584" cy="2016224"/>
          </a:xfrm>
        </p:spPr>
        <p:txBody>
          <a:bodyPr>
            <a:normAutofit fontScale="90000"/>
          </a:bodyPr>
          <a:lstStyle/>
          <a:p>
            <a:r>
              <a:rPr lang="en-US" dirty="0" err="1">
                <a:solidFill>
                  <a:schemeClr val="accent5"/>
                </a:solidFill>
              </a:rPr>
              <a:t>Opname</a:t>
            </a:r>
            <a:r>
              <a:rPr lang="en-US" dirty="0">
                <a:solidFill>
                  <a:schemeClr val="accent5"/>
                </a:solidFill>
              </a:rPr>
              <a:t> op de CCU?</a:t>
            </a:r>
            <a:endParaRPr lang="nl-NL" dirty="0">
              <a:solidFill>
                <a:schemeClr val="accent5"/>
              </a:solidFill>
            </a:endParaRPr>
          </a:p>
        </p:txBody>
      </p:sp>
      <p:pic>
        <p:nvPicPr>
          <p:cNvPr id="1026" name="Picture 2" descr="Afbeeldingsresultaat voor hartbewaking"/>
          <p:cNvPicPr>
            <a:picLocks noChangeAspect="1" noChangeArrowheads="1"/>
          </p:cNvPicPr>
          <p:nvPr/>
        </p:nvPicPr>
        <p:blipFill>
          <a:blip r:embed="rId2" cstate="print"/>
          <a:srcRect/>
          <a:stretch>
            <a:fillRect/>
          </a:stretch>
        </p:blipFill>
        <p:spPr bwMode="auto">
          <a:xfrm>
            <a:off x="1043608" y="3501008"/>
            <a:ext cx="2466975" cy="1847851"/>
          </a:xfrm>
          <a:prstGeom prst="rect">
            <a:avLst/>
          </a:prstGeom>
          <a:noFill/>
        </p:spPr>
      </p:pic>
      <p:sp>
        <p:nvSpPr>
          <p:cNvPr id="1028" name="AutoShape 4" descr="Afbeeldingsresultaat voor hartbewa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030" name="Picture 6" descr="Hartbewaking"/>
          <p:cNvPicPr>
            <a:picLocks noChangeAspect="1" noChangeArrowheads="1"/>
          </p:cNvPicPr>
          <p:nvPr/>
        </p:nvPicPr>
        <p:blipFill>
          <a:blip r:embed="rId3" cstate="print"/>
          <a:srcRect l="20782"/>
          <a:stretch>
            <a:fillRect/>
          </a:stretch>
        </p:blipFill>
        <p:spPr bwMode="auto">
          <a:xfrm>
            <a:off x="3707904" y="3501008"/>
            <a:ext cx="4057579" cy="2880320"/>
          </a:xfrm>
          <a:prstGeom prst="rect">
            <a:avLst/>
          </a:prstGeom>
          <a:noFill/>
        </p:spPr>
      </p:pic>
      <p:pic>
        <p:nvPicPr>
          <p:cNvPr id="1032" name="Picture 8" descr="https://upload.wikimedia.org/wikipedia/commons/a/a5/US_Navy_030423-N-6967M-090_A_central_computer_system_monitors_the_heart_rates_of_each_patient_in_the_Intensive_Care_Unit_%28ICU%29_to_ensure_a_quick.jpg"/>
          <p:cNvPicPr>
            <a:picLocks noChangeAspect="1" noChangeArrowheads="1"/>
          </p:cNvPicPr>
          <p:nvPr/>
        </p:nvPicPr>
        <p:blipFill>
          <a:blip r:embed="rId4" cstate="print"/>
          <a:srcRect l="5322" b="22535"/>
          <a:stretch>
            <a:fillRect/>
          </a:stretch>
        </p:blipFill>
        <p:spPr bwMode="auto">
          <a:xfrm>
            <a:off x="2843808" y="188640"/>
            <a:ext cx="6009462" cy="30963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normAutofit fontScale="90000"/>
          </a:bodyPr>
          <a:lstStyle/>
          <a:p>
            <a:br>
              <a:rPr lang="en-US" dirty="0"/>
            </a:br>
            <a:r>
              <a:rPr lang="en-US" dirty="0" err="1">
                <a:solidFill>
                  <a:schemeClr val="accent5"/>
                </a:solidFill>
              </a:rPr>
              <a:t>Overige</a:t>
            </a:r>
            <a:r>
              <a:rPr lang="en-US" dirty="0">
                <a:solidFill>
                  <a:schemeClr val="accent5"/>
                </a:solidFill>
              </a:rPr>
              <a:t> </a:t>
            </a:r>
            <a:r>
              <a:rPr lang="en-US" dirty="0" err="1">
                <a:solidFill>
                  <a:schemeClr val="accent5"/>
                </a:solidFill>
              </a:rPr>
              <a:t>behandelbeperkingen</a:t>
            </a:r>
            <a:r>
              <a:rPr lang="en-US" dirty="0">
                <a:solidFill>
                  <a:schemeClr val="accent5"/>
                </a:solidFill>
              </a:rPr>
              <a:t> </a:t>
            </a:r>
            <a:br>
              <a:rPr lang="en-US" dirty="0"/>
            </a:br>
            <a:endParaRPr lang="nl-NL" dirty="0"/>
          </a:p>
        </p:txBody>
      </p:sp>
      <p:sp>
        <p:nvSpPr>
          <p:cNvPr id="3" name="Tijdelijke aanduiding voor inhoud 2"/>
          <p:cNvSpPr>
            <a:spLocks noGrp="1"/>
          </p:cNvSpPr>
          <p:nvPr>
            <p:ph idx="1"/>
          </p:nvPr>
        </p:nvSpPr>
        <p:spPr>
          <a:xfrm>
            <a:off x="457200" y="1340768"/>
            <a:ext cx="7715200" cy="2592288"/>
          </a:xfrm>
        </p:spPr>
        <p:txBody>
          <a:bodyPr>
            <a:normAutofit fontScale="92500" lnSpcReduction="10000"/>
          </a:bodyPr>
          <a:lstStyle/>
          <a:p>
            <a:pPr>
              <a:buFont typeface="Arial" charset="0"/>
              <a:buChar char="•"/>
            </a:pPr>
            <a:r>
              <a:rPr lang="en-US" dirty="0" err="1"/>
              <a:t>Dialyse</a:t>
            </a:r>
            <a:r>
              <a:rPr lang="en-US" dirty="0"/>
              <a:t>?</a:t>
            </a:r>
          </a:p>
          <a:p>
            <a:pPr>
              <a:buFont typeface="Arial" charset="0"/>
              <a:buChar char="•"/>
            </a:pPr>
            <a:r>
              <a:rPr lang="en-US" dirty="0" err="1"/>
              <a:t>Bloedtransfusie</a:t>
            </a:r>
            <a:r>
              <a:rPr lang="en-US" dirty="0"/>
              <a:t>?</a:t>
            </a:r>
          </a:p>
          <a:p>
            <a:pPr>
              <a:buFont typeface="Arial" charset="0"/>
              <a:buChar char="•"/>
            </a:pPr>
            <a:r>
              <a:rPr lang="en-US" dirty="0" err="1"/>
              <a:t>Operatie</a:t>
            </a:r>
            <a:r>
              <a:rPr lang="en-US" dirty="0"/>
              <a:t>?</a:t>
            </a:r>
          </a:p>
          <a:p>
            <a:pPr>
              <a:buFont typeface="Arial" charset="0"/>
              <a:buChar char="•"/>
            </a:pPr>
            <a:r>
              <a:rPr lang="en-US" dirty="0" err="1"/>
              <a:t>Gebruik</a:t>
            </a:r>
            <a:r>
              <a:rPr lang="en-US" dirty="0"/>
              <a:t> van </a:t>
            </a:r>
            <a:r>
              <a:rPr lang="en-US" dirty="0" err="1"/>
              <a:t>bepaalde</a:t>
            </a:r>
            <a:r>
              <a:rPr lang="en-US" dirty="0"/>
              <a:t> </a:t>
            </a:r>
            <a:r>
              <a:rPr lang="en-US" dirty="0" err="1"/>
              <a:t>geneesmiddelen</a:t>
            </a:r>
            <a:r>
              <a:rPr lang="en-US" dirty="0"/>
              <a:t>?</a:t>
            </a:r>
          </a:p>
          <a:p>
            <a:pPr>
              <a:buFont typeface="Arial" charset="0"/>
              <a:buChar char="•"/>
            </a:pPr>
            <a:r>
              <a:rPr lang="en-US" dirty="0"/>
              <a:t>…..?</a:t>
            </a:r>
            <a:endParaRPr lang="nl-NL" dirty="0"/>
          </a:p>
        </p:txBody>
      </p:sp>
      <p:pic>
        <p:nvPicPr>
          <p:cNvPr id="17410" name="Picture 2" descr="http://img3.topsante.com/var/topsante/storage/images/medecine/troubles-urinaires/insuffisance-renale/vivre-avec/insuffisance-renale-ce-qu-il-faut-savoir-sur-la-dialyse-247025/5674839-1-fre-FR/Insuffisance-renale-ce-qu-il-faut-savoir-sur-la-dialyse_exact441x300.jpg"/>
          <p:cNvPicPr>
            <a:picLocks noChangeAspect="1" noChangeArrowheads="1"/>
          </p:cNvPicPr>
          <p:nvPr/>
        </p:nvPicPr>
        <p:blipFill>
          <a:blip r:embed="rId2" cstate="print"/>
          <a:srcRect/>
          <a:stretch>
            <a:fillRect/>
          </a:stretch>
        </p:blipFill>
        <p:spPr bwMode="auto">
          <a:xfrm>
            <a:off x="179512" y="3933056"/>
            <a:ext cx="3816424" cy="2596207"/>
          </a:xfrm>
          <a:prstGeom prst="rect">
            <a:avLst/>
          </a:prstGeom>
          <a:noFill/>
        </p:spPr>
      </p:pic>
      <p:sp>
        <p:nvSpPr>
          <p:cNvPr id="17412" name="AutoShape 4" descr="Afbeeldingsresultaat voor geneesmiddel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7414" name="Picture 6" descr="http://www.hetwaterlaboratorium.nl/images/e3913d7d07a78be28455a6bf043e2256.jpg"/>
          <p:cNvPicPr>
            <a:picLocks noChangeAspect="1" noChangeArrowheads="1"/>
          </p:cNvPicPr>
          <p:nvPr/>
        </p:nvPicPr>
        <p:blipFill>
          <a:blip r:embed="rId3" cstate="print"/>
          <a:srcRect/>
          <a:stretch>
            <a:fillRect/>
          </a:stretch>
        </p:blipFill>
        <p:spPr bwMode="auto">
          <a:xfrm>
            <a:off x="4211960" y="3501008"/>
            <a:ext cx="4786911" cy="221171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936104"/>
          </a:xfrm>
        </p:spPr>
        <p:txBody>
          <a:bodyPr/>
          <a:lstStyle/>
          <a:p>
            <a:r>
              <a:rPr lang="en-US" dirty="0" err="1">
                <a:solidFill>
                  <a:schemeClr val="accent5"/>
                </a:solidFill>
              </a:rPr>
              <a:t>Overigens</a:t>
            </a:r>
            <a:r>
              <a:rPr lang="en-US" dirty="0">
                <a:solidFill>
                  <a:schemeClr val="accent5"/>
                </a:solidFill>
              </a:rPr>
              <a:t>…..</a:t>
            </a:r>
            <a:endParaRPr lang="nl-NL" dirty="0">
              <a:solidFill>
                <a:schemeClr val="accent5"/>
              </a:solidFill>
            </a:endParaRPr>
          </a:p>
        </p:txBody>
      </p:sp>
      <p:sp>
        <p:nvSpPr>
          <p:cNvPr id="3" name="Tijdelijke aanduiding voor inhoud 2"/>
          <p:cNvSpPr>
            <a:spLocks noGrp="1"/>
          </p:cNvSpPr>
          <p:nvPr>
            <p:ph idx="1"/>
          </p:nvPr>
        </p:nvSpPr>
        <p:spPr>
          <a:xfrm>
            <a:off x="457200" y="1988840"/>
            <a:ext cx="8229600" cy="4137323"/>
          </a:xfrm>
        </p:spPr>
        <p:txBody>
          <a:bodyPr/>
          <a:lstStyle/>
          <a:p>
            <a:pPr>
              <a:buNone/>
            </a:pPr>
            <a:r>
              <a:rPr lang="en-US" dirty="0" err="1"/>
              <a:t>Mag</a:t>
            </a:r>
            <a:r>
              <a:rPr lang="en-US" dirty="0"/>
              <a:t> u </a:t>
            </a:r>
            <a:r>
              <a:rPr lang="en-US" dirty="0" err="1"/>
              <a:t>een</a:t>
            </a:r>
            <a:r>
              <a:rPr lang="en-US" dirty="0"/>
              <a:t> </a:t>
            </a:r>
            <a:r>
              <a:rPr lang="en-US" dirty="0" err="1"/>
              <a:t>behandeling</a:t>
            </a:r>
            <a:r>
              <a:rPr lang="en-US" dirty="0"/>
              <a:t> </a:t>
            </a:r>
            <a:r>
              <a:rPr lang="en-US" dirty="0" err="1"/>
              <a:t>altijd</a:t>
            </a:r>
            <a:r>
              <a:rPr lang="en-US" dirty="0"/>
              <a:t> </a:t>
            </a:r>
            <a:r>
              <a:rPr lang="en-US" dirty="0" err="1"/>
              <a:t>weigeren</a:t>
            </a:r>
            <a:r>
              <a:rPr lang="en-US" dirty="0"/>
              <a:t>,</a:t>
            </a:r>
          </a:p>
          <a:p>
            <a:pPr>
              <a:buNone/>
            </a:pPr>
            <a:r>
              <a:rPr lang="en-US" dirty="0" err="1"/>
              <a:t>tenzij</a:t>
            </a:r>
            <a:r>
              <a:rPr lang="en-US" dirty="0"/>
              <a:t> u </a:t>
            </a:r>
            <a:r>
              <a:rPr lang="en-US" dirty="0" err="1"/>
              <a:t>niet</a:t>
            </a:r>
            <a:r>
              <a:rPr lang="en-US" dirty="0"/>
              <a:t> wilsbekwaam bent.</a:t>
            </a:r>
            <a:endParaRPr lang="nl-N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accent5"/>
                </a:solidFill>
              </a:rPr>
              <a:t>Niet</a:t>
            </a:r>
            <a:r>
              <a:rPr lang="en-US" dirty="0">
                <a:solidFill>
                  <a:schemeClr val="accent5"/>
                </a:solidFill>
              </a:rPr>
              <a:t> </a:t>
            </a:r>
            <a:r>
              <a:rPr lang="en-US" dirty="0" err="1">
                <a:solidFill>
                  <a:schemeClr val="accent5"/>
                </a:solidFill>
              </a:rPr>
              <a:t>alles</a:t>
            </a:r>
            <a:r>
              <a:rPr lang="en-US" dirty="0">
                <a:solidFill>
                  <a:schemeClr val="accent5"/>
                </a:solidFill>
              </a:rPr>
              <a:t> </a:t>
            </a:r>
            <a:r>
              <a:rPr lang="en-US" dirty="0" err="1">
                <a:solidFill>
                  <a:schemeClr val="accent5"/>
                </a:solidFill>
              </a:rPr>
              <a:t>wat</a:t>
            </a:r>
            <a:r>
              <a:rPr lang="en-US" dirty="0">
                <a:solidFill>
                  <a:schemeClr val="accent5"/>
                </a:solidFill>
              </a:rPr>
              <a:t> </a:t>
            </a:r>
            <a:r>
              <a:rPr lang="en-US" dirty="0" err="1">
                <a:solidFill>
                  <a:schemeClr val="accent5"/>
                </a:solidFill>
              </a:rPr>
              <a:t>kan</a:t>
            </a:r>
            <a:r>
              <a:rPr lang="en-US" dirty="0">
                <a:solidFill>
                  <a:schemeClr val="accent5"/>
                </a:solidFill>
              </a:rPr>
              <a:t>, </a:t>
            </a:r>
            <a:r>
              <a:rPr lang="en-US" dirty="0" err="1">
                <a:solidFill>
                  <a:schemeClr val="accent5"/>
                </a:solidFill>
              </a:rPr>
              <a:t>hoeft</a:t>
            </a:r>
            <a:r>
              <a:rPr lang="en-US" dirty="0">
                <a:solidFill>
                  <a:schemeClr val="accent5"/>
                </a:solidFill>
              </a:rPr>
              <a:t>.</a:t>
            </a:r>
            <a:endParaRPr lang="nl-NL" dirty="0">
              <a:solidFill>
                <a:schemeClr val="accent5"/>
              </a:solidFill>
            </a:endParaRPr>
          </a:p>
        </p:txBody>
      </p:sp>
      <p:pic>
        <p:nvPicPr>
          <p:cNvPr id="1026"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59"/>
            <a:ext cx="6408712" cy="5340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52736"/>
            <a:ext cx="8229600" cy="1584176"/>
          </a:xfrm>
        </p:spPr>
        <p:txBody>
          <a:bodyPr/>
          <a:lstStyle/>
          <a:p>
            <a:r>
              <a:rPr lang="en-US" dirty="0" err="1">
                <a:solidFill>
                  <a:schemeClr val="accent5"/>
                </a:solidFill>
              </a:rPr>
              <a:t>Voorstellen</a:t>
            </a:r>
            <a:endParaRPr lang="nl-NL" dirty="0">
              <a:solidFill>
                <a:schemeClr val="accent5"/>
              </a:solidFill>
            </a:endParaRPr>
          </a:p>
        </p:txBody>
      </p:sp>
      <p:sp>
        <p:nvSpPr>
          <p:cNvPr id="3" name="Tijdelijke aanduiding voor inhoud 2"/>
          <p:cNvSpPr>
            <a:spLocks noGrp="1"/>
          </p:cNvSpPr>
          <p:nvPr>
            <p:ph idx="1"/>
          </p:nvPr>
        </p:nvSpPr>
        <p:spPr>
          <a:xfrm>
            <a:off x="457200" y="2996952"/>
            <a:ext cx="8229600" cy="3129211"/>
          </a:xfrm>
        </p:spPr>
        <p:txBody>
          <a:bodyPr/>
          <a:lstStyle/>
          <a:p>
            <a:pPr>
              <a:buFont typeface="Arial" charset="0"/>
              <a:buChar char="•"/>
            </a:pPr>
            <a:r>
              <a:rPr lang="nl-NL" dirty="0"/>
              <a:t>Naam</a:t>
            </a:r>
          </a:p>
          <a:p>
            <a:pPr>
              <a:buFont typeface="Arial" charset="0"/>
              <a:buChar char="•"/>
            </a:pPr>
            <a:r>
              <a:rPr lang="nl-NL" dirty="0"/>
              <a:t>functie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lstStyle/>
          <a:p>
            <a:r>
              <a:rPr lang="en-US" dirty="0" err="1">
                <a:solidFill>
                  <a:schemeClr val="accent5"/>
                </a:solidFill>
              </a:rPr>
              <a:t>Wilsverklaring</a:t>
            </a:r>
            <a:endParaRPr lang="nl-NL" dirty="0">
              <a:solidFill>
                <a:schemeClr val="accent5"/>
              </a:solidFill>
            </a:endParaRPr>
          </a:p>
        </p:txBody>
      </p:sp>
      <p:sp>
        <p:nvSpPr>
          <p:cNvPr id="4" name="Tijdelijke aanduiding voor inhoud 3"/>
          <p:cNvSpPr>
            <a:spLocks noGrp="1"/>
          </p:cNvSpPr>
          <p:nvPr>
            <p:ph idx="1"/>
          </p:nvPr>
        </p:nvSpPr>
        <p:spPr>
          <a:xfrm>
            <a:off x="457200" y="1268761"/>
            <a:ext cx="8003232" cy="2376263"/>
          </a:xfrm>
        </p:spPr>
        <p:txBody>
          <a:bodyPr/>
          <a:lstStyle/>
          <a:p>
            <a:r>
              <a:rPr lang="en-US" dirty="0"/>
              <a:t>U </a:t>
            </a:r>
            <a:r>
              <a:rPr lang="en-US" dirty="0" err="1"/>
              <a:t>kunt</a:t>
            </a:r>
            <a:r>
              <a:rPr lang="en-US" dirty="0"/>
              <a:t> </a:t>
            </a:r>
            <a:r>
              <a:rPr lang="en-US" dirty="0" err="1"/>
              <a:t>uw</a:t>
            </a:r>
            <a:r>
              <a:rPr lang="en-US" dirty="0"/>
              <a:t> </a:t>
            </a:r>
            <a:r>
              <a:rPr lang="en-US" dirty="0" err="1"/>
              <a:t>wensen</a:t>
            </a:r>
            <a:r>
              <a:rPr lang="en-US" dirty="0"/>
              <a:t> </a:t>
            </a:r>
            <a:r>
              <a:rPr lang="en-US" dirty="0" err="1"/>
              <a:t>vastleggen</a:t>
            </a:r>
            <a:r>
              <a:rPr lang="en-US" dirty="0"/>
              <a:t> in </a:t>
            </a:r>
            <a:r>
              <a:rPr lang="en-US" dirty="0" err="1"/>
              <a:t>een</a:t>
            </a:r>
            <a:r>
              <a:rPr lang="en-US" dirty="0"/>
              <a:t> </a:t>
            </a:r>
            <a:r>
              <a:rPr lang="en-US" dirty="0" err="1"/>
              <a:t>wilsverklaring</a:t>
            </a:r>
            <a:r>
              <a:rPr lang="en-US" dirty="0"/>
              <a:t>.</a:t>
            </a:r>
          </a:p>
          <a:p>
            <a:r>
              <a:rPr lang="en-US" dirty="0" err="1"/>
              <a:t>Bespreek</a:t>
            </a:r>
            <a:r>
              <a:rPr lang="en-US" dirty="0"/>
              <a:t> </a:t>
            </a:r>
            <a:r>
              <a:rPr lang="en-US" dirty="0" err="1"/>
              <a:t>dit</a:t>
            </a:r>
            <a:r>
              <a:rPr lang="en-US" dirty="0"/>
              <a:t> met </a:t>
            </a:r>
            <a:r>
              <a:rPr lang="en-US" dirty="0" err="1"/>
              <a:t>uw</a:t>
            </a:r>
            <a:r>
              <a:rPr lang="en-US" dirty="0"/>
              <a:t> </a:t>
            </a:r>
            <a:r>
              <a:rPr lang="en-US" dirty="0" err="1"/>
              <a:t>naasten</a:t>
            </a:r>
            <a:r>
              <a:rPr lang="en-US" dirty="0"/>
              <a:t>.</a:t>
            </a:r>
          </a:p>
          <a:p>
            <a:r>
              <a:rPr lang="en-US" dirty="0" err="1"/>
              <a:t>Bespreek</a:t>
            </a:r>
            <a:r>
              <a:rPr lang="en-US" dirty="0"/>
              <a:t> </a:t>
            </a:r>
            <a:r>
              <a:rPr lang="en-US" dirty="0" err="1"/>
              <a:t>dit</a:t>
            </a:r>
            <a:r>
              <a:rPr lang="en-US" dirty="0"/>
              <a:t> met </a:t>
            </a:r>
            <a:r>
              <a:rPr lang="en-US" dirty="0" err="1"/>
              <a:t>uw</a:t>
            </a:r>
            <a:r>
              <a:rPr lang="en-US" dirty="0"/>
              <a:t> </a:t>
            </a:r>
            <a:r>
              <a:rPr lang="en-US" dirty="0" err="1"/>
              <a:t>dokter</a:t>
            </a:r>
            <a:r>
              <a:rPr lang="en-US" dirty="0"/>
              <a:t>.</a:t>
            </a:r>
            <a:endParaRPr lang="nl-NL" dirty="0"/>
          </a:p>
        </p:txBody>
      </p:sp>
      <p:pic>
        <p:nvPicPr>
          <p:cNvPr id="47106" name="Picture 2" descr="http://www.huisartscpdebruin.nl/wp-content/uploads/2014/03/wilservaring.jpg"/>
          <p:cNvPicPr>
            <a:picLocks noChangeAspect="1" noChangeArrowheads="1"/>
          </p:cNvPicPr>
          <p:nvPr/>
        </p:nvPicPr>
        <p:blipFill>
          <a:blip r:embed="rId2" cstate="print"/>
          <a:srcRect t="4290" b="3474"/>
          <a:stretch>
            <a:fillRect/>
          </a:stretch>
        </p:blipFill>
        <p:spPr bwMode="auto">
          <a:xfrm>
            <a:off x="3851920" y="3573016"/>
            <a:ext cx="4903642" cy="309634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8424" y="5301208"/>
            <a:ext cx="298376" cy="824955"/>
          </a:xfrm>
        </p:spPr>
        <p:txBody>
          <a:bodyPr/>
          <a:lstStyle/>
          <a:p>
            <a:endParaRPr lang="nl-NL" dirty="0"/>
          </a:p>
        </p:txBody>
      </p:sp>
      <p:pic>
        <p:nvPicPr>
          <p:cNvPr id="50178" name="Picture 2" descr="http://image.slidesharecdn.com/kwaliteitsmanagementsysteem-100902062034-phpapp01/95/kwaliteitsmanagementsysteem-6-728.jpg?cb=1283408493"/>
          <p:cNvPicPr>
            <a:picLocks noChangeAspect="1" noChangeArrowheads="1"/>
          </p:cNvPicPr>
          <p:nvPr/>
        </p:nvPicPr>
        <p:blipFill>
          <a:blip r:embed="rId2" cstate="print"/>
          <a:srcRect t="15278" r="2094" b="4740"/>
          <a:stretch>
            <a:fillRect/>
          </a:stretch>
        </p:blipFill>
        <p:spPr bwMode="auto">
          <a:xfrm>
            <a:off x="2411760" y="3212976"/>
            <a:ext cx="6732240" cy="3645024"/>
          </a:xfrm>
          <a:prstGeom prst="rect">
            <a:avLst/>
          </a:prstGeom>
          <a:noFill/>
        </p:spPr>
      </p:pic>
      <p:sp>
        <p:nvSpPr>
          <p:cNvPr id="2" name="Titel 1"/>
          <p:cNvSpPr>
            <a:spLocks noGrp="1"/>
          </p:cNvSpPr>
          <p:nvPr>
            <p:ph type="title"/>
          </p:nvPr>
        </p:nvSpPr>
        <p:spPr>
          <a:xfrm>
            <a:off x="457200" y="274638"/>
            <a:ext cx="8291264" cy="2866330"/>
          </a:xfrm>
        </p:spPr>
        <p:txBody>
          <a:bodyPr>
            <a:normAutofit/>
          </a:bodyPr>
          <a:lstStyle/>
          <a:p>
            <a:r>
              <a:rPr lang="en-US" dirty="0" err="1">
                <a:solidFill>
                  <a:schemeClr val="accent5"/>
                </a:solidFill>
              </a:rPr>
              <a:t>Een</a:t>
            </a:r>
            <a:r>
              <a:rPr lang="en-US" dirty="0">
                <a:solidFill>
                  <a:schemeClr val="accent5"/>
                </a:solidFill>
              </a:rPr>
              <a:t> </a:t>
            </a:r>
            <a:r>
              <a:rPr lang="en-US" dirty="0" err="1">
                <a:solidFill>
                  <a:schemeClr val="accent5"/>
                </a:solidFill>
              </a:rPr>
              <a:t>wilsverklaring</a:t>
            </a:r>
            <a:r>
              <a:rPr lang="en-US" dirty="0">
                <a:solidFill>
                  <a:schemeClr val="accent5"/>
                </a:solidFill>
              </a:rPr>
              <a:t> is </a:t>
            </a:r>
            <a:r>
              <a:rPr lang="en-US" dirty="0" err="1">
                <a:solidFill>
                  <a:schemeClr val="accent5"/>
                </a:solidFill>
              </a:rPr>
              <a:t>een</a:t>
            </a:r>
            <a:r>
              <a:rPr lang="en-US" dirty="0">
                <a:solidFill>
                  <a:schemeClr val="accent5"/>
                </a:solidFill>
              </a:rPr>
              <a:t> </a:t>
            </a:r>
            <a:r>
              <a:rPr lang="en-US" dirty="0" err="1">
                <a:solidFill>
                  <a:schemeClr val="accent5"/>
                </a:solidFill>
              </a:rPr>
              <a:t>levend</a:t>
            </a:r>
            <a:r>
              <a:rPr lang="en-US" dirty="0">
                <a:solidFill>
                  <a:schemeClr val="accent5"/>
                </a:solidFill>
              </a:rPr>
              <a:t> document</a:t>
            </a:r>
            <a:r>
              <a:rPr lang="en-US" dirty="0"/>
              <a:t>, </a:t>
            </a:r>
            <a:r>
              <a:rPr lang="en-US" dirty="0" err="1"/>
              <a:t>dat</a:t>
            </a:r>
            <a:r>
              <a:rPr lang="en-US" dirty="0"/>
              <a:t> </a:t>
            </a:r>
            <a:r>
              <a:rPr lang="en-US" dirty="0" err="1"/>
              <a:t>betekent</a:t>
            </a:r>
            <a:r>
              <a:rPr lang="en-US" dirty="0"/>
              <a:t> </a:t>
            </a:r>
            <a:r>
              <a:rPr lang="en-US" dirty="0" err="1"/>
              <a:t>dat</a:t>
            </a:r>
            <a:r>
              <a:rPr lang="en-US" dirty="0"/>
              <a:t> het </a:t>
            </a:r>
            <a:br>
              <a:rPr lang="en-US" dirty="0"/>
            </a:br>
            <a:r>
              <a:rPr lang="en-US" dirty="0" err="1"/>
              <a:t>bijgehouden</a:t>
            </a:r>
            <a:r>
              <a:rPr lang="en-US" dirty="0"/>
              <a:t> </a:t>
            </a:r>
            <a:r>
              <a:rPr lang="en-US" dirty="0" err="1"/>
              <a:t>moet</a:t>
            </a:r>
            <a:r>
              <a:rPr lang="en-US" dirty="0"/>
              <a:t> </a:t>
            </a:r>
            <a:r>
              <a:rPr lang="en-US" dirty="0" err="1"/>
              <a:t>worden</a:t>
            </a:r>
            <a:r>
              <a:rPr lang="en-US" dirty="0"/>
              <a:t>.</a:t>
            </a:r>
            <a:endParaRPr lang="nl-N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1.wp.com/madbello.nl/wp-content/uploads/2009/02/euthanasie.jpg?resize=450%2C220"/>
          <p:cNvPicPr>
            <a:picLocks noChangeAspect="1" noChangeArrowheads="1"/>
          </p:cNvPicPr>
          <p:nvPr/>
        </p:nvPicPr>
        <p:blipFill>
          <a:blip r:embed="rId2" cstate="print"/>
          <a:srcRect b="14958"/>
          <a:stretch>
            <a:fillRect/>
          </a:stretch>
        </p:blipFill>
        <p:spPr bwMode="auto">
          <a:xfrm>
            <a:off x="755576" y="3933056"/>
            <a:ext cx="5022695" cy="2088232"/>
          </a:xfrm>
          <a:prstGeom prst="rect">
            <a:avLst/>
          </a:prstGeom>
          <a:noFill/>
        </p:spPr>
      </p:pic>
      <p:sp>
        <p:nvSpPr>
          <p:cNvPr id="3" name="Titel 2"/>
          <p:cNvSpPr>
            <a:spLocks noGrp="1"/>
          </p:cNvSpPr>
          <p:nvPr>
            <p:ph type="title"/>
          </p:nvPr>
        </p:nvSpPr>
        <p:spPr>
          <a:xfrm>
            <a:off x="457200" y="764704"/>
            <a:ext cx="3898776" cy="1440160"/>
          </a:xfrm>
        </p:spPr>
        <p:txBody>
          <a:bodyPr/>
          <a:lstStyle/>
          <a:p>
            <a:r>
              <a:rPr lang="en-US" dirty="0" err="1">
                <a:solidFill>
                  <a:schemeClr val="accent5"/>
                </a:solidFill>
              </a:rPr>
              <a:t>Euthanasie</a:t>
            </a:r>
            <a:endParaRPr lang="nl-NL" dirty="0">
              <a:solidFill>
                <a:schemeClr val="accent5"/>
              </a:solidFill>
            </a:endParaRPr>
          </a:p>
        </p:txBody>
      </p:sp>
      <p:pic>
        <p:nvPicPr>
          <p:cNvPr id="35845" name="Picture 5" descr="https://eindtijdchristen.files.wordpress.com/2015/03/euthanasia.jpg"/>
          <p:cNvPicPr>
            <a:picLocks noChangeAspect="1" noChangeArrowheads="1"/>
          </p:cNvPicPr>
          <p:nvPr/>
        </p:nvPicPr>
        <p:blipFill>
          <a:blip r:embed="rId3" cstate="print"/>
          <a:srcRect/>
          <a:stretch>
            <a:fillRect/>
          </a:stretch>
        </p:blipFill>
        <p:spPr bwMode="auto">
          <a:xfrm>
            <a:off x="4211960" y="1052736"/>
            <a:ext cx="4231702" cy="23762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accent5"/>
                </a:solidFill>
              </a:rPr>
              <a:t>Euthanasie</a:t>
            </a:r>
            <a:r>
              <a:rPr lang="en-US" dirty="0">
                <a:solidFill>
                  <a:schemeClr val="accent5"/>
                </a:solidFill>
              </a:rPr>
              <a:t>: </a:t>
            </a:r>
            <a:r>
              <a:rPr lang="en-US" dirty="0" err="1">
                <a:solidFill>
                  <a:schemeClr val="accent5"/>
                </a:solidFill>
              </a:rPr>
              <a:t>wettelijke</a:t>
            </a:r>
            <a:r>
              <a:rPr lang="en-US" dirty="0">
                <a:solidFill>
                  <a:schemeClr val="accent5"/>
                </a:solidFill>
              </a:rPr>
              <a:t> criteria</a:t>
            </a:r>
            <a:endParaRPr lang="nl-NL" dirty="0">
              <a:solidFill>
                <a:schemeClr val="accent5"/>
              </a:solidFill>
            </a:endParaRPr>
          </a:p>
        </p:txBody>
      </p:sp>
      <p:sp>
        <p:nvSpPr>
          <p:cNvPr id="3" name="Tijdelijke aanduiding voor inhoud 2"/>
          <p:cNvSpPr>
            <a:spLocks noGrp="1"/>
          </p:cNvSpPr>
          <p:nvPr>
            <p:ph idx="1"/>
          </p:nvPr>
        </p:nvSpPr>
        <p:spPr/>
        <p:txBody>
          <a:bodyPr>
            <a:normAutofit fontScale="77500" lnSpcReduction="20000"/>
          </a:bodyPr>
          <a:lstStyle/>
          <a:p>
            <a:r>
              <a:rPr lang="nl-NL" dirty="0"/>
              <a:t>De arts is ervan overtuigd dat het verzoek van de patiënt om euthanasie </a:t>
            </a:r>
            <a:r>
              <a:rPr lang="nl-NL" sz="3600" b="1" dirty="0"/>
              <a:t>vrijwillig</a:t>
            </a:r>
            <a:r>
              <a:rPr lang="nl-NL" dirty="0"/>
              <a:t> en </a:t>
            </a:r>
            <a:r>
              <a:rPr lang="nl-NL" sz="3600" b="1" dirty="0"/>
              <a:t>weloverwogen</a:t>
            </a:r>
            <a:r>
              <a:rPr lang="nl-NL" dirty="0"/>
              <a:t> was.</a:t>
            </a:r>
          </a:p>
          <a:p>
            <a:r>
              <a:rPr lang="nl-NL" dirty="0"/>
              <a:t>Er is sprake van </a:t>
            </a:r>
            <a:r>
              <a:rPr lang="nl-NL" sz="3600" b="1" dirty="0"/>
              <a:t>uitzichtloos</a:t>
            </a:r>
            <a:r>
              <a:rPr lang="nl-NL" dirty="0"/>
              <a:t> en </a:t>
            </a:r>
            <a:r>
              <a:rPr lang="nl-NL" sz="3600" b="1" dirty="0"/>
              <a:t>ondraaglijk lijden</a:t>
            </a:r>
            <a:r>
              <a:rPr lang="nl-NL" dirty="0"/>
              <a:t> van de patiënt.</a:t>
            </a:r>
          </a:p>
          <a:p>
            <a:r>
              <a:rPr lang="nl-NL" sz="3100" dirty="0"/>
              <a:t>De arts heeft de patiënt geïnformeerd over zijn situatie en zijn vooruitzichten.</a:t>
            </a:r>
          </a:p>
          <a:p>
            <a:r>
              <a:rPr lang="nl-NL" sz="3100" dirty="0"/>
              <a:t>De arts en de patiënt zijn tot de conclusie gekomen dat er geen redelijke andere oplossing was.</a:t>
            </a:r>
          </a:p>
          <a:p>
            <a:r>
              <a:rPr lang="nl-NL" sz="3100" dirty="0"/>
              <a:t>De arts heeft ten minste 1 andere, onafhankelijke arts geraadpleegd, die de patiënt heeft gezien. </a:t>
            </a:r>
          </a:p>
          <a:p>
            <a:r>
              <a:rPr lang="nl-NL" sz="3100" dirty="0"/>
              <a:t>De arts heeft de levensbeëindiging of hulp bij zelfdoding medisch zorgvuldig uitgevoerd.</a:t>
            </a:r>
          </a:p>
          <a:p>
            <a:pPr>
              <a:buNone/>
            </a:pPr>
            <a:endParaRPr lang="nl-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accent5"/>
                </a:solidFill>
              </a:rPr>
              <a:t>Euthanasie</a:t>
            </a:r>
            <a:r>
              <a:rPr lang="en-US" dirty="0">
                <a:solidFill>
                  <a:schemeClr val="accent5"/>
                </a:solidFill>
              </a:rPr>
              <a:t>: </a:t>
            </a:r>
            <a:r>
              <a:rPr lang="en-US" dirty="0" err="1">
                <a:solidFill>
                  <a:schemeClr val="accent5"/>
                </a:solidFill>
              </a:rPr>
              <a:t>wettelijke</a:t>
            </a:r>
            <a:r>
              <a:rPr lang="en-US" dirty="0">
                <a:solidFill>
                  <a:schemeClr val="accent5"/>
                </a:solidFill>
              </a:rPr>
              <a:t> criteria</a:t>
            </a:r>
            <a:endParaRPr lang="nl-NL" dirty="0">
              <a:solidFill>
                <a:schemeClr val="accent5"/>
              </a:solidFill>
            </a:endParaRPr>
          </a:p>
        </p:txBody>
      </p:sp>
      <p:sp>
        <p:nvSpPr>
          <p:cNvPr id="3" name="Tijdelijke aanduiding voor inhoud 2"/>
          <p:cNvSpPr>
            <a:spLocks noGrp="1"/>
          </p:cNvSpPr>
          <p:nvPr>
            <p:ph idx="1"/>
          </p:nvPr>
        </p:nvSpPr>
        <p:spPr/>
        <p:txBody>
          <a:bodyPr/>
          <a:lstStyle/>
          <a:p>
            <a:r>
              <a:rPr lang="en-US" sz="4400" dirty="0" err="1"/>
              <a:t>Vrijwillig</a:t>
            </a:r>
            <a:r>
              <a:rPr lang="en-US" dirty="0"/>
              <a:t>: </a:t>
            </a:r>
            <a:r>
              <a:rPr lang="en-US" dirty="0" err="1"/>
              <a:t>eigen</a:t>
            </a:r>
            <a:r>
              <a:rPr lang="en-US" dirty="0"/>
              <a:t> </a:t>
            </a:r>
            <a:r>
              <a:rPr lang="en-US" dirty="0" err="1"/>
              <a:t>keuze</a:t>
            </a:r>
            <a:endParaRPr lang="en-US" dirty="0"/>
          </a:p>
          <a:p>
            <a:r>
              <a:rPr lang="en-US" sz="4400" dirty="0" err="1"/>
              <a:t>Weloverwogen</a:t>
            </a:r>
            <a:r>
              <a:rPr lang="en-US" dirty="0"/>
              <a:t>: wilsbekwaam</a:t>
            </a:r>
          </a:p>
          <a:p>
            <a:r>
              <a:rPr lang="en-US" sz="4400" dirty="0" err="1"/>
              <a:t>Uitzichtloos</a:t>
            </a:r>
            <a:r>
              <a:rPr lang="en-US" sz="4400" dirty="0"/>
              <a:t> </a:t>
            </a:r>
            <a:r>
              <a:rPr lang="en-US" sz="4400" dirty="0" err="1"/>
              <a:t>lijden</a:t>
            </a:r>
            <a:r>
              <a:rPr lang="en-US" dirty="0"/>
              <a:t>: </a:t>
            </a:r>
            <a:r>
              <a:rPr lang="en-US" dirty="0" err="1"/>
              <a:t>onbehandelbare</a:t>
            </a:r>
            <a:r>
              <a:rPr lang="en-US" dirty="0"/>
              <a:t> </a:t>
            </a:r>
            <a:r>
              <a:rPr lang="en-US" dirty="0" err="1"/>
              <a:t>aandoening</a:t>
            </a:r>
            <a:r>
              <a:rPr lang="en-US" dirty="0"/>
              <a:t>(en)</a:t>
            </a:r>
          </a:p>
          <a:p>
            <a:r>
              <a:rPr lang="en-US" sz="4400" dirty="0" err="1"/>
              <a:t>Ondraaglijk</a:t>
            </a:r>
            <a:r>
              <a:rPr lang="en-US" sz="4400" dirty="0"/>
              <a:t> </a:t>
            </a:r>
            <a:r>
              <a:rPr lang="en-US" sz="4400" dirty="0" err="1"/>
              <a:t>lijden</a:t>
            </a:r>
            <a:r>
              <a:rPr lang="en-US" dirty="0"/>
              <a:t>: het is </a:t>
            </a:r>
            <a:r>
              <a:rPr lang="en-US" dirty="0" err="1"/>
              <a:t>niet</a:t>
            </a:r>
            <a:r>
              <a:rPr lang="en-US" dirty="0"/>
              <a:t> </a:t>
            </a:r>
            <a:r>
              <a:rPr lang="en-US" dirty="0" err="1"/>
              <a:t>meer</a:t>
            </a:r>
            <a:r>
              <a:rPr lang="en-US" dirty="0"/>
              <a:t> </a:t>
            </a:r>
            <a:r>
              <a:rPr lang="en-US" dirty="0" err="1"/>
              <a:t>uit</a:t>
            </a:r>
            <a:r>
              <a:rPr lang="en-US" dirty="0"/>
              <a:t> </a:t>
            </a:r>
            <a:r>
              <a:rPr lang="en-US" dirty="0" err="1"/>
              <a:t>te</a:t>
            </a:r>
            <a:r>
              <a:rPr lang="en-US" dirty="0"/>
              <a:t> </a:t>
            </a:r>
            <a:r>
              <a:rPr lang="en-US" dirty="0" err="1"/>
              <a:t>houden</a:t>
            </a:r>
            <a:endParaRPr lang="nl-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euthanasiedoodnormaal.nl/wp-content/themes/edn/img/strip-04.png"/>
          <p:cNvPicPr>
            <a:picLocks noChangeAspect="1" noChangeArrowheads="1"/>
          </p:cNvPicPr>
          <p:nvPr/>
        </p:nvPicPr>
        <p:blipFill>
          <a:blip r:embed="rId2" cstate="print"/>
          <a:srcRect/>
          <a:stretch>
            <a:fillRect/>
          </a:stretch>
        </p:blipFill>
        <p:spPr bwMode="auto">
          <a:xfrm>
            <a:off x="683568" y="1566766"/>
            <a:ext cx="7632848" cy="4615811"/>
          </a:xfrm>
          <a:prstGeom prst="rect">
            <a:avLst/>
          </a:prstGeom>
          <a:noFill/>
        </p:spPr>
      </p:pic>
      <p:sp>
        <p:nvSpPr>
          <p:cNvPr id="3" name="Titel 2"/>
          <p:cNvSpPr>
            <a:spLocks noGrp="1"/>
          </p:cNvSpPr>
          <p:nvPr>
            <p:ph type="title"/>
          </p:nvPr>
        </p:nvSpPr>
        <p:spPr/>
        <p:txBody>
          <a:bodyPr/>
          <a:lstStyle/>
          <a:p>
            <a:r>
              <a:rPr lang="en-US" dirty="0" err="1">
                <a:solidFill>
                  <a:schemeClr val="accent5"/>
                </a:solidFill>
              </a:rPr>
              <a:t>Zo</a:t>
            </a:r>
            <a:r>
              <a:rPr lang="en-US" dirty="0">
                <a:solidFill>
                  <a:schemeClr val="accent5"/>
                </a:solidFill>
              </a:rPr>
              <a:t> </a:t>
            </a:r>
            <a:r>
              <a:rPr lang="en-US" dirty="0" err="1">
                <a:solidFill>
                  <a:schemeClr val="accent5"/>
                </a:solidFill>
              </a:rPr>
              <a:t>werkt</a:t>
            </a:r>
            <a:r>
              <a:rPr lang="en-US" dirty="0">
                <a:solidFill>
                  <a:schemeClr val="accent5"/>
                </a:solidFill>
              </a:rPr>
              <a:t> het </a:t>
            </a:r>
            <a:r>
              <a:rPr lang="en-US" dirty="0" err="1">
                <a:solidFill>
                  <a:schemeClr val="accent5"/>
                </a:solidFill>
              </a:rPr>
              <a:t>dus</a:t>
            </a:r>
            <a:r>
              <a:rPr lang="en-US" dirty="0">
                <a:solidFill>
                  <a:schemeClr val="accent5"/>
                </a:solidFill>
              </a:rPr>
              <a:t> </a:t>
            </a:r>
            <a:r>
              <a:rPr lang="en-US" dirty="0" err="1">
                <a:solidFill>
                  <a:schemeClr val="accent5"/>
                </a:solidFill>
              </a:rPr>
              <a:t>niet</a:t>
            </a:r>
            <a:r>
              <a:rPr lang="en-US" dirty="0">
                <a:solidFill>
                  <a:schemeClr val="accent5"/>
                </a:solidFill>
              </a:rPr>
              <a:t>:</a:t>
            </a:r>
            <a:endParaRPr lang="nl-NL" dirty="0">
              <a:solidFill>
                <a:schemeClr val="accent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74638"/>
            <a:ext cx="7344816" cy="1143000"/>
          </a:xfrm>
        </p:spPr>
        <p:txBody>
          <a:bodyPr/>
          <a:lstStyle/>
          <a:p>
            <a:r>
              <a:rPr lang="en-US" dirty="0">
                <a:solidFill>
                  <a:schemeClr val="accent5"/>
                </a:solidFill>
              </a:rPr>
              <a:t>Het is </a:t>
            </a:r>
            <a:r>
              <a:rPr lang="en-US" dirty="0" err="1">
                <a:solidFill>
                  <a:schemeClr val="accent5"/>
                </a:solidFill>
              </a:rPr>
              <a:t>een</a:t>
            </a:r>
            <a:r>
              <a:rPr lang="en-US" dirty="0">
                <a:solidFill>
                  <a:schemeClr val="accent5"/>
                </a:solidFill>
              </a:rPr>
              <a:t> </a:t>
            </a:r>
            <a:r>
              <a:rPr lang="en-US" dirty="0" err="1">
                <a:solidFill>
                  <a:schemeClr val="accent5"/>
                </a:solidFill>
              </a:rPr>
              <a:t>proces</a:t>
            </a:r>
            <a:r>
              <a:rPr lang="en-US" dirty="0">
                <a:solidFill>
                  <a:schemeClr val="accent5"/>
                </a:solidFill>
              </a:rPr>
              <a:t>…..</a:t>
            </a:r>
            <a:endParaRPr lang="nl-NL" dirty="0">
              <a:solidFill>
                <a:schemeClr val="accent5"/>
              </a:solidFill>
            </a:endParaRPr>
          </a:p>
        </p:txBody>
      </p:sp>
      <p:pic>
        <p:nvPicPr>
          <p:cNvPr id="13314" name="Picture 2" descr="http://www.keesswart.nl/fietsreportages/FIS/Groene%20Weg%202_files/070601_0192%20weg%20van%20Pettoncourt%20naar%20Chambrey,%20Frankrijk.jpg"/>
          <p:cNvPicPr>
            <a:picLocks noChangeAspect="1" noChangeArrowheads="1"/>
          </p:cNvPicPr>
          <p:nvPr/>
        </p:nvPicPr>
        <p:blipFill>
          <a:blip r:embed="rId2" cstate="print"/>
          <a:srcRect/>
          <a:stretch>
            <a:fillRect/>
          </a:stretch>
        </p:blipFill>
        <p:spPr bwMode="auto">
          <a:xfrm>
            <a:off x="395536" y="1417638"/>
            <a:ext cx="8064896" cy="503569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accent5"/>
                </a:solidFill>
              </a:rPr>
              <a:t>Palliatieve sedatie</a:t>
            </a:r>
            <a:endParaRPr lang="nl-NL" dirty="0">
              <a:solidFill>
                <a:schemeClr val="accent5"/>
              </a:solidFill>
            </a:endParaRPr>
          </a:p>
        </p:txBody>
      </p:sp>
      <p:sp>
        <p:nvSpPr>
          <p:cNvPr id="3" name="Tijdelijke aanduiding voor inhoud 2"/>
          <p:cNvSpPr>
            <a:spLocks noGrp="1"/>
          </p:cNvSpPr>
          <p:nvPr>
            <p:ph idx="1"/>
          </p:nvPr>
        </p:nvSpPr>
        <p:spPr/>
        <p:txBody>
          <a:bodyPr/>
          <a:lstStyle/>
          <a:p>
            <a:r>
              <a:rPr lang="en-US" dirty="0"/>
              <a:t>Palliatieve sedatie </a:t>
            </a:r>
            <a:r>
              <a:rPr lang="en-US" dirty="0" err="1"/>
              <a:t>verkort</a:t>
            </a:r>
            <a:r>
              <a:rPr lang="en-US" dirty="0"/>
              <a:t> het </a:t>
            </a:r>
            <a:r>
              <a:rPr lang="en-US" dirty="0" err="1"/>
              <a:t>leven</a:t>
            </a:r>
            <a:r>
              <a:rPr lang="en-US" dirty="0"/>
              <a:t> </a:t>
            </a:r>
            <a:r>
              <a:rPr lang="en-US" dirty="0" err="1"/>
              <a:t>niet</a:t>
            </a:r>
            <a:r>
              <a:rPr lang="en-US" dirty="0"/>
              <a:t>.</a:t>
            </a:r>
          </a:p>
          <a:p>
            <a:r>
              <a:rPr lang="en-US" dirty="0"/>
              <a:t>Palliatieve sedatie is in </a:t>
            </a:r>
            <a:r>
              <a:rPr lang="en-US" dirty="0" err="1"/>
              <a:t>principe</a:t>
            </a:r>
            <a:r>
              <a:rPr lang="en-US" dirty="0"/>
              <a:t> </a:t>
            </a:r>
            <a:r>
              <a:rPr lang="en-US" dirty="0" err="1"/>
              <a:t>omkeerbaar</a:t>
            </a:r>
            <a:r>
              <a:rPr lang="en-US" dirty="0"/>
              <a:t>.</a:t>
            </a:r>
          </a:p>
          <a:p>
            <a:r>
              <a:rPr lang="en-US" dirty="0"/>
              <a:t>Palliatieve sedatie </a:t>
            </a:r>
            <a:r>
              <a:rPr lang="en-US" dirty="0" err="1"/>
              <a:t>mag</a:t>
            </a:r>
            <a:r>
              <a:rPr lang="en-US" dirty="0"/>
              <a:t> pas </a:t>
            </a:r>
            <a:r>
              <a:rPr lang="en-US" dirty="0" err="1"/>
              <a:t>als</a:t>
            </a:r>
            <a:r>
              <a:rPr lang="en-US" dirty="0"/>
              <a:t> </a:t>
            </a:r>
            <a:r>
              <a:rPr lang="en-US" dirty="0" err="1"/>
              <a:t>er</a:t>
            </a:r>
            <a:r>
              <a:rPr lang="en-US" dirty="0"/>
              <a:t> </a:t>
            </a:r>
            <a:r>
              <a:rPr lang="en-US" dirty="0" err="1"/>
              <a:t>klachten</a:t>
            </a:r>
            <a:r>
              <a:rPr lang="en-US" dirty="0"/>
              <a:t> of </a:t>
            </a:r>
            <a:r>
              <a:rPr lang="en-US" dirty="0" err="1"/>
              <a:t>verschijnselen</a:t>
            </a:r>
            <a:r>
              <a:rPr lang="en-US" dirty="0"/>
              <a:t> </a:t>
            </a:r>
            <a:r>
              <a:rPr lang="en-US" dirty="0" err="1"/>
              <a:t>zijn</a:t>
            </a:r>
            <a:r>
              <a:rPr lang="en-US" dirty="0"/>
              <a:t> die </a:t>
            </a:r>
            <a:r>
              <a:rPr lang="en-US" dirty="0" err="1"/>
              <a:t>niet</a:t>
            </a:r>
            <a:r>
              <a:rPr lang="en-US" dirty="0"/>
              <a:t> op </a:t>
            </a:r>
            <a:r>
              <a:rPr lang="en-US" dirty="0" err="1"/>
              <a:t>een</a:t>
            </a:r>
            <a:r>
              <a:rPr lang="en-US" dirty="0"/>
              <a:t> </a:t>
            </a:r>
            <a:r>
              <a:rPr lang="en-US" dirty="0" err="1"/>
              <a:t>andere</a:t>
            </a:r>
            <a:r>
              <a:rPr lang="en-US" dirty="0"/>
              <a:t> </a:t>
            </a:r>
            <a:r>
              <a:rPr lang="en-US" dirty="0" err="1"/>
              <a:t>manier</a:t>
            </a:r>
            <a:r>
              <a:rPr lang="en-US" dirty="0"/>
              <a:t> </a:t>
            </a:r>
            <a:r>
              <a:rPr lang="en-US" dirty="0" err="1"/>
              <a:t>te</a:t>
            </a:r>
            <a:r>
              <a:rPr lang="en-US" dirty="0"/>
              <a:t> </a:t>
            </a:r>
            <a:r>
              <a:rPr lang="en-US" dirty="0" err="1"/>
              <a:t>behandelen</a:t>
            </a:r>
            <a:r>
              <a:rPr lang="en-US" dirty="0"/>
              <a:t> </a:t>
            </a:r>
            <a:r>
              <a:rPr lang="en-US" dirty="0" err="1"/>
              <a:t>zijn</a:t>
            </a:r>
            <a:r>
              <a:rPr lang="en-US" dirty="0"/>
              <a:t>.</a:t>
            </a:r>
          </a:p>
          <a:p>
            <a:r>
              <a:rPr lang="en-US" b="1" dirty="0"/>
              <a:t>Palliatieve sedatie </a:t>
            </a:r>
            <a:r>
              <a:rPr lang="en-US" b="1" dirty="0" err="1"/>
              <a:t>mag</a:t>
            </a:r>
            <a:r>
              <a:rPr lang="en-US" b="1" dirty="0"/>
              <a:t> pas </a:t>
            </a:r>
            <a:r>
              <a:rPr lang="en-US" b="1" dirty="0" err="1"/>
              <a:t>als</a:t>
            </a:r>
            <a:r>
              <a:rPr lang="en-US" b="1" dirty="0"/>
              <a:t> de </a:t>
            </a:r>
            <a:r>
              <a:rPr lang="en-US" b="1" dirty="0" err="1"/>
              <a:t>levensverwachting</a:t>
            </a:r>
            <a:r>
              <a:rPr lang="en-US" b="1" dirty="0"/>
              <a:t> minder </a:t>
            </a:r>
            <a:r>
              <a:rPr lang="en-US" b="1" dirty="0" err="1"/>
              <a:t>dan</a:t>
            </a:r>
            <a:r>
              <a:rPr lang="en-US" b="1" dirty="0"/>
              <a:t> 2 </a:t>
            </a:r>
            <a:r>
              <a:rPr lang="en-US" b="1" dirty="0" err="1"/>
              <a:t>weken</a:t>
            </a:r>
            <a:r>
              <a:rPr lang="en-US" b="1" dirty="0"/>
              <a:t> is!!!</a:t>
            </a:r>
          </a:p>
          <a:p>
            <a:endParaRPr lang="nl-N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accent5"/>
                </a:solidFill>
              </a:rPr>
              <a:t>Samenvattend</a:t>
            </a:r>
            <a:r>
              <a:rPr lang="en-US" dirty="0">
                <a:solidFill>
                  <a:schemeClr val="accent5"/>
                </a:solidFill>
              </a:rPr>
              <a:t>:</a:t>
            </a:r>
            <a:endParaRPr lang="nl-NL" dirty="0">
              <a:solidFill>
                <a:schemeClr val="accent5"/>
              </a:solidFill>
            </a:endParaRPr>
          </a:p>
        </p:txBody>
      </p:sp>
      <p:sp>
        <p:nvSpPr>
          <p:cNvPr id="3" name="Tijdelijke aanduiding voor inhoud 2"/>
          <p:cNvSpPr>
            <a:spLocks noGrp="1"/>
          </p:cNvSpPr>
          <p:nvPr>
            <p:ph idx="1"/>
          </p:nvPr>
        </p:nvSpPr>
        <p:spPr/>
        <p:txBody>
          <a:bodyPr>
            <a:normAutofit/>
          </a:bodyPr>
          <a:lstStyle/>
          <a:p>
            <a:pPr>
              <a:buNone/>
            </a:pPr>
            <a:r>
              <a:rPr lang="en-US" dirty="0"/>
              <a:t>    In </a:t>
            </a:r>
            <a:r>
              <a:rPr lang="en-US" dirty="0" err="1"/>
              <a:t>gesprek</a:t>
            </a:r>
            <a:r>
              <a:rPr lang="en-US" dirty="0"/>
              <a:t> met de </a:t>
            </a:r>
            <a:r>
              <a:rPr lang="en-US" dirty="0" err="1"/>
              <a:t>dokter</a:t>
            </a:r>
            <a:r>
              <a:rPr lang="en-US" dirty="0"/>
              <a:t>;</a:t>
            </a:r>
          </a:p>
          <a:p>
            <a:pPr>
              <a:buNone/>
            </a:pPr>
            <a:r>
              <a:rPr lang="en-US" dirty="0"/>
              <a:t>	</a:t>
            </a:r>
          </a:p>
          <a:p>
            <a:pPr>
              <a:buNone/>
            </a:pPr>
            <a:r>
              <a:rPr lang="en-US" dirty="0"/>
              <a:t>	</a:t>
            </a:r>
            <a:r>
              <a:rPr lang="en-US" dirty="0" err="1"/>
              <a:t>Kunt</a:t>
            </a:r>
            <a:r>
              <a:rPr lang="en-US" dirty="0"/>
              <a:t> u </a:t>
            </a:r>
            <a:r>
              <a:rPr lang="en-US" dirty="0" err="1"/>
              <a:t>aangeven</a:t>
            </a:r>
            <a:r>
              <a:rPr lang="en-US" dirty="0"/>
              <a:t> wat u </a:t>
            </a:r>
            <a:r>
              <a:rPr lang="en-US" sz="4000" b="1" i="1" u="sng" dirty="0" err="1"/>
              <a:t>niet</a:t>
            </a:r>
            <a:r>
              <a:rPr lang="en-US" dirty="0"/>
              <a:t> wilt </a:t>
            </a:r>
            <a:r>
              <a:rPr lang="en-US" dirty="0" err="1"/>
              <a:t>als</a:t>
            </a:r>
            <a:r>
              <a:rPr lang="en-US" dirty="0"/>
              <a:t> het </a:t>
            </a:r>
            <a:r>
              <a:rPr lang="en-US" dirty="0" err="1"/>
              <a:t>gaat</a:t>
            </a:r>
            <a:r>
              <a:rPr lang="en-US" dirty="0"/>
              <a:t> over </a:t>
            </a:r>
            <a:r>
              <a:rPr lang="en-US" dirty="0" err="1"/>
              <a:t>medische</a:t>
            </a:r>
            <a:r>
              <a:rPr lang="en-US" dirty="0"/>
              <a:t> </a:t>
            </a:r>
            <a:r>
              <a:rPr lang="en-US" dirty="0" err="1"/>
              <a:t>zaken</a:t>
            </a:r>
            <a:r>
              <a:rPr lang="en-US" dirty="0"/>
              <a:t>. </a:t>
            </a:r>
            <a:r>
              <a:rPr lang="en-US" dirty="0" err="1"/>
              <a:t>Dokters</a:t>
            </a:r>
            <a:r>
              <a:rPr lang="en-US" dirty="0"/>
              <a:t> </a:t>
            </a:r>
            <a:r>
              <a:rPr lang="en-US" dirty="0" err="1"/>
              <a:t>moeten</a:t>
            </a:r>
            <a:r>
              <a:rPr lang="en-US" dirty="0"/>
              <a:t> </a:t>
            </a:r>
            <a:r>
              <a:rPr lang="en-US" dirty="0" err="1"/>
              <a:t>zich</a:t>
            </a:r>
            <a:r>
              <a:rPr lang="en-US" dirty="0"/>
              <a:t> </a:t>
            </a:r>
            <a:r>
              <a:rPr lang="en-US" dirty="0" err="1"/>
              <a:t>daar</a:t>
            </a:r>
            <a:r>
              <a:rPr lang="en-US" dirty="0"/>
              <a:t> </a:t>
            </a:r>
            <a:r>
              <a:rPr lang="en-US" dirty="0" err="1"/>
              <a:t>aan</a:t>
            </a:r>
            <a:r>
              <a:rPr lang="en-US" dirty="0"/>
              <a:t> </a:t>
            </a:r>
            <a:r>
              <a:rPr lang="en-US" dirty="0" err="1"/>
              <a:t>houden</a:t>
            </a:r>
            <a:r>
              <a:rPr lang="en-US" dirty="0"/>
              <a:t>.</a:t>
            </a:r>
          </a:p>
          <a:p>
            <a:pPr>
              <a:buNone/>
            </a:pPr>
            <a:r>
              <a:rPr lang="en-US" dirty="0"/>
              <a:t>	</a:t>
            </a:r>
            <a:r>
              <a:rPr lang="en-US" dirty="0" err="1"/>
              <a:t>En</a:t>
            </a:r>
            <a:r>
              <a:rPr lang="en-US" dirty="0"/>
              <a:t> </a:t>
            </a:r>
            <a:r>
              <a:rPr lang="en-US" dirty="0" err="1"/>
              <a:t>natuurlijk</a:t>
            </a:r>
            <a:r>
              <a:rPr lang="en-US" dirty="0"/>
              <a:t> over wat u </a:t>
            </a:r>
            <a:r>
              <a:rPr lang="en-US" sz="4000" b="1" i="1" u="sng" dirty="0" err="1"/>
              <a:t>wel</a:t>
            </a:r>
            <a:r>
              <a:rPr lang="en-US" sz="4000" dirty="0"/>
              <a:t> </a:t>
            </a:r>
            <a:r>
              <a:rPr lang="en-US" dirty="0" err="1"/>
              <a:t>graag</a:t>
            </a:r>
            <a:r>
              <a:rPr lang="en-US" dirty="0"/>
              <a:t> </a:t>
            </a:r>
            <a:r>
              <a:rPr lang="en-US" dirty="0" err="1"/>
              <a:t>zou</a:t>
            </a:r>
            <a:r>
              <a:rPr lang="en-US" dirty="0"/>
              <a:t> </a:t>
            </a:r>
            <a:r>
              <a:rPr lang="en-US" dirty="0" err="1"/>
              <a:t>willen</a:t>
            </a:r>
            <a:r>
              <a:rPr lang="en-US" dirty="0"/>
              <a:t> op </a:t>
            </a:r>
            <a:r>
              <a:rPr lang="en-US" dirty="0" err="1"/>
              <a:t>medisch</a:t>
            </a:r>
            <a:r>
              <a:rPr lang="en-US" dirty="0"/>
              <a:t> </a:t>
            </a:r>
            <a:r>
              <a:rPr lang="en-US" dirty="0" err="1"/>
              <a:t>gebied</a:t>
            </a:r>
            <a:r>
              <a:rPr lang="en-US" dirty="0"/>
              <a:t>. </a:t>
            </a:r>
          </a:p>
          <a:p>
            <a:pPr>
              <a:buNone/>
            </a:pPr>
            <a:endParaRPr lang="en-US" dirty="0"/>
          </a:p>
          <a:p>
            <a:pPr>
              <a:buNone/>
            </a:pPr>
            <a:endParaRPr lang="en-US" dirty="0"/>
          </a:p>
          <a:p>
            <a:pPr>
              <a:buNone/>
            </a:pPr>
            <a:endParaRPr lang="en-US" dirty="0"/>
          </a:p>
          <a:p>
            <a:pPr>
              <a:buNone/>
            </a:pPr>
            <a:endParaRPr lang="nl-N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solidFill>
                  <a:schemeClr val="accent5"/>
                </a:solidFill>
              </a:rPr>
              <a:t>Wat</a:t>
            </a:r>
            <a:r>
              <a:rPr lang="en-US" dirty="0">
                <a:solidFill>
                  <a:schemeClr val="accent5"/>
                </a:solidFill>
              </a:rPr>
              <a:t> </a:t>
            </a:r>
            <a:r>
              <a:rPr lang="en-US" dirty="0" err="1">
                <a:solidFill>
                  <a:schemeClr val="accent5"/>
                </a:solidFill>
              </a:rPr>
              <a:t>vindt</a:t>
            </a:r>
            <a:r>
              <a:rPr lang="en-US" dirty="0">
                <a:solidFill>
                  <a:schemeClr val="accent5"/>
                </a:solidFill>
              </a:rPr>
              <a:t> u belangrijk?</a:t>
            </a:r>
            <a:endParaRPr lang="nl-NL" dirty="0">
              <a:solidFill>
                <a:schemeClr val="accent5"/>
              </a:solidFill>
            </a:endParaRPr>
          </a:p>
        </p:txBody>
      </p:sp>
      <p:sp>
        <p:nvSpPr>
          <p:cNvPr id="5" name="Tijdelijke aanduiding voor inhoud 4"/>
          <p:cNvSpPr>
            <a:spLocks noGrp="1"/>
          </p:cNvSpPr>
          <p:nvPr>
            <p:ph idx="1"/>
          </p:nvPr>
        </p:nvSpPr>
        <p:spPr/>
        <p:txBody>
          <a:bodyPr/>
          <a:lstStyle/>
          <a:p>
            <a:r>
              <a:rPr lang="en-US" dirty="0" err="1"/>
              <a:t>Als</a:t>
            </a:r>
            <a:r>
              <a:rPr lang="en-US" dirty="0"/>
              <a:t> u </a:t>
            </a:r>
            <a:r>
              <a:rPr lang="en-US" dirty="0" err="1"/>
              <a:t>zich</a:t>
            </a:r>
            <a:r>
              <a:rPr lang="en-US" dirty="0"/>
              <a:t> nu </a:t>
            </a:r>
            <a:r>
              <a:rPr lang="en-US" dirty="0" err="1"/>
              <a:t>een</a:t>
            </a:r>
            <a:r>
              <a:rPr lang="en-US" dirty="0"/>
              <a:t> </a:t>
            </a:r>
            <a:r>
              <a:rPr lang="en-US" dirty="0" err="1"/>
              <a:t>voorstelling</a:t>
            </a:r>
            <a:r>
              <a:rPr lang="en-US" dirty="0"/>
              <a:t> </a:t>
            </a:r>
            <a:r>
              <a:rPr lang="en-US" dirty="0" err="1"/>
              <a:t>maakt</a:t>
            </a:r>
            <a:r>
              <a:rPr lang="en-US" dirty="0"/>
              <a:t> van de </a:t>
            </a:r>
            <a:r>
              <a:rPr lang="en-US" dirty="0" err="1"/>
              <a:t>laatste</a:t>
            </a:r>
            <a:r>
              <a:rPr lang="en-US" dirty="0"/>
              <a:t> </a:t>
            </a:r>
            <a:r>
              <a:rPr lang="en-US" dirty="0" err="1"/>
              <a:t>weken</a:t>
            </a:r>
            <a:r>
              <a:rPr lang="en-US" dirty="0"/>
              <a:t> of </a:t>
            </a:r>
            <a:r>
              <a:rPr lang="en-US" dirty="0" err="1"/>
              <a:t>maanden</a:t>
            </a:r>
            <a:r>
              <a:rPr lang="en-US" dirty="0"/>
              <a:t> van </a:t>
            </a:r>
            <a:r>
              <a:rPr lang="en-US" dirty="0" err="1"/>
              <a:t>uw</a:t>
            </a:r>
            <a:r>
              <a:rPr lang="en-US" dirty="0"/>
              <a:t> </a:t>
            </a:r>
            <a:r>
              <a:rPr lang="en-US" dirty="0" err="1"/>
              <a:t>leven</a:t>
            </a:r>
            <a:r>
              <a:rPr lang="en-US" dirty="0"/>
              <a:t> </a:t>
            </a:r>
            <a:r>
              <a:rPr lang="en-US" dirty="0" err="1"/>
              <a:t>wat</a:t>
            </a:r>
            <a:r>
              <a:rPr lang="en-US" dirty="0"/>
              <a:t> </a:t>
            </a:r>
            <a:r>
              <a:rPr lang="en-US" dirty="0" err="1"/>
              <a:t>zou</a:t>
            </a:r>
            <a:r>
              <a:rPr lang="en-US" dirty="0"/>
              <a:t> u </a:t>
            </a:r>
            <a:r>
              <a:rPr lang="en-US" dirty="0" err="1"/>
              <a:t>dan</a:t>
            </a:r>
            <a:r>
              <a:rPr lang="en-US" dirty="0"/>
              <a:t> </a:t>
            </a:r>
            <a:r>
              <a:rPr lang="en-US" dirty="0" err="1"/>
              <a:t>willen</a:t>
            </a:r>
            <a:r>
              <a:rPr lang="en-US" dirty="0"/>
              <a:t>?</a:t>
            </a:r>
          </a:p>
          <a:p>
            <a:endParaRPr lang="nl-NL" dirty="0"/>
          </a:p>
        </p:txBody>
      </p:sp>
      <p:pic>
        <p:nvPicPr>
          <p:cNvPr id="10242" name="Picture 2" descr="http://spiritualiteitindelaatstelevensfase.nl/wp-content/uploads/2015/07/herfstblad-e1436899902290.png"/>
          <p:cNvPicPr>
            <a:picLocks noChangeAspect="1" noChangeArrowheads="1"/>
          </p:cNvPicPr>
          <p:nvPr/>
        </p:nvPicPr>
        <p:blipFill>
          <a:blip r:embed="rId2" cstate="print"/>
          <a:srcRect/>
          <a:stretch>
            <a:fillRect/>
          </a:stretch>
        </p:blipFill>
        <p:spPr bwMode="auto">
          <a:xfrm>
            <a:off x="539552" y="3501008"/>
            <a:ext cx="7620000" cy="23907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714202"/>
          </a:xfrm>
        </p:spPr>
        <p:txBody>
          <a:bodyPr/>
          <a:lstStyle/>
          <a:p>
            <a:r>
              <a:rPr lang="nl-NL" dirty="0">
                <a:solidFill>
                  <a:schemeClr val="accent5"/>
                </a:solidFill>
              </a:rPr>
              <a:t>Stel je voor….</a:t>
            </a:r>
          </a:p>
        </p:txBody>
      </p:sp>
      <p:sp>
        <p:nvSpPr>
          <p:cNvPr id="3" name="Tijdelijke aanduiding voor inhoud 2"/>
          <p:cNvSpPr>
            <a:spLocks noGrp="1"/>
          </p:cNvSpPr>
          <p:nvPr>
            <p:ph idx="1"/>
          </p:nvPr>
        </p:nvSpPr>
        <p:spPr>
          <a:xfrm>
            <a:off x="457200" y="2132856"/>
            <a:ext cx="8229600" cy="3993307"/>
          </a:xfrm>
        </p:spPr>
        <p:txBody>
          <a:bodyPr/>
          <a:lstStyle/>
          <a:p>
            <a:pPr algn="ctr">
              <a:buNone/>
            </a:pPr>
            <a:r>
              <a:rPr lang="en-US" dirty="0"/>
              <a:t>Om de </a:t>
            </a:r>
            <a:r>
              <a:rPr lang="en-US" dirty="0" err="1"/>
              <a:t>gedachten</a:t>
            </a:r>
            <a:r>
              <a:rPr lang="en-US" dirty="0"/>
              <a:t> </a:t>
            </a:r>
            <a:r>
              <a:rPr lang="en-US" dirty="0" err="1"/>
              <a:t>te</a:t>
            </a:r>
            <a:r>
              <a:rPr lang="en-US" dirty="0"/>
              <a:t> </a:t>
            </a:r>
            <a:r>
              <a:rPr lang="en-US" dirty="0" err="1"/>
              <a:t>bepalen</a:t>
            </a:r>
            <a:r>
              <a:rPr lang="en-US" dirty="0"/>
              <a:t> </a:t>
            </a:r>
          </a:p>
          <a:p>
            <a:pPr algn="ctr">
              <a:buNone/>
            </a:pPr>
            <a:r>
              <a:rPr lang="en-US" dirty="0" err="1"/>
              <a:t>een</a:t>
            </a:r>
            <a:r>
              <a:rPr lang="en-US" dirty="0"/>
              <a:t> </a:t>
            </a:r>
            <a:r>
              <a:rPr lang="en-US" dirty="0" err="1"/>
              <a:t>kort</a:t>
            </a:r>
            <a:r>
              <a:rPr lang="en-US" dirty="0"/>
              <a:t> </a:t>
            </a:r>
            <a:r>
              <a:rPr lang="en-US" dirty="0" err="1"/>
              <a:t>filmpje</a:t>
            </a:r>
            <a:r>
              <a:rPr lang="en-US" dirty="0"/>
              <a:t>:</a:t>
            </a:r>
          </a:p>
          <a:p>
            <a:pPr algn="ctr">
              <a:buNone/>
            </a:pPr>
            <a:endParaRPr lang="en-US" dirty="0"/>
          </a:p>
          <a:p>
            <a:pPr algn="ctr">
              <a:buNone/>
            </a:pPr>
            <a:endParaRPr lang="en-US" dirty="0"/>
          </a:p>
          <a:p>
            <a:pPr algn="ctr">
              <a:buNone/>
            </a:pPr>
            <a:r>
              <a:rPr lang="nl-NL" u="sng" dirty="0">
                <a:hlinkClick r:id="rId2"/>
              </a:rPr>
              <a:t>https://m.youtube.com/watch?v=rTJcE7zlKOs</a:t>
            </a:r>
            <a:endParaRPr lang="nl-NL" dirty="0"/>
          </a:p>
          <a:p>
            <a:pPr algn="ctr">
              <a:buNone/>
            </a:pPr>
            <a:endParaRPr lang="nl-N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ire.nl/sites/default/files/1994-Donorwerving.JPG"/>
          <p:cNvPicPr>
            <a:picLocks noChangeAspect="1" noChangeArrowheads="1"/>
          </p:cNvPicPr>
          <p:nvPr/>
        </p:nvPicPr>
        <p:blipFill>
          <a:blip r:embed="rId2" cstate="print"/>
          <a:srcRect b="29734"/>
          <a:stretch>
            <a:fillRect/>
          </a:stretch>
        </p:blipFill>
        <p:spPr bwMode="auto">
          <a:xfrm>
            <a:off x="1403648" y="404664"/>
            <a:ext cx="5879771" cy="583264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jeroenboschhuis.nl/wp-content/uploads/12-1120-aart-van-dobbenburgh3889.jpg"/>
          <p:cNvPicPr>
            <a:picLocks noChangeAspect="1" noChangeArrowheads="1"/>
          </p:cNvPicPr>
          <p:nvPr/>
        </p:nvPicPr>
        <p:blipFill>
          <a:blip r:embed="rId2" cstate="print"/>
          <a:srcRect/>
          <a:stretch>
            <a:fillRect/>
          </a:stretch>
        </p:blipFill>
        <p:spPr bwMode="auto">
          <a:xfrm>
            <a:off x="539552" y="332656"/>
            <a:ext cx="7192082" cy="5112568"/>
          </a:xfrm>
          <a:prstGeom prst="rect">
            <a:avLst/>
          </a:prstGeom>
          <a:noFill/>
        </p:spPr>
      </p:pic>
      <p:sp>
        <p:nvSpPr>
          <p:cNvPr id="3" name="Titel 2"/>
          <p:cNvSpPr>
            <a:spLocks noGrp="1"/>
          </p:cNvSpPr>
          <p:nvPr>
            <p:ph type="title"/>
          </p:nvPr>
        </p:nvSpPr>
        <p:spPr>
          <a:xfrm>
            <a:off x="0" y="5805264"/>
            <a:ext cx="9036496" cy="504056"/>
          </a:xfrm>
        </p:spPr>
        <p:txBody>
          <a:bodyPr>
            <a:normAutofit fontScale="90000"/>
          </a:bodyPr>
          <a:lstStyle/>
          <a:p>
            <a:r>
              <a:rPr lang="en-US" dirty="0">
                <a:solidFill>
                  <a:schemeClr val="accent5"/>
                </a:solidFill>
              </a:rPr>
              <a:t>Want</a:t>
            </a:r>
            <a:r>
              <a:rPr lang="en-US" dirty="0"/>
              <a:t> </a:t>
            </a:r>
            <a:r>
              <a:rPr lang="en-US" dirty="0">
                <a:solidFill>
                  <a:schemeClr val="accent5"/>
                </a:solidFill>
              </a:rPr>
              <a:t>we </a:t>
            </a:r>
            <a:r>
              <a:rPr lang="en-US" dirty="0" err="1">
                <a:solidFill>
                  <a:schemeClr val="accent5"/>
                </a:solidFill>
              </a:rPr>
              <a:t>hopen</a:t>
            </a:r>
            <a:r>
              <a:rPr lang="en-US" dirty="0">
                <a:solidFill>
                  <a:schemeClr val="accent5"/>
                </a:solidFill>
              </a:rPr>
              <a:t> op </a:t>
            </a:r>
            <a:r>
              <a:rPr lang="en-US" dirty="0" err="1">
                <a:solidFill>
                  <a:schemeClr val="accent5"/>
                </a:solidFill>
              </a:rPr>
              <a:t>een</a:t>
            </a:r>
            <a:r>
              <a:rPr lang="en-US" dirty="0">
                <a:solidFill>
                  <a:schemeClr val="accent5"/>
                </a:solidFill>
              </a:rPr>
              <a:t> </a:t>
            </a:r>
            <a:r>
              <a:rPr lang="en-US" dirty="0" err="1">
                <a:solidFill>
                  <a:schemeClr val="accent5"/>
                </a:solidFill>
              </a:rPr>
              <a:t>goed</a:t>
            </a:r>
            <a:r>
              <a:rPr lang="en-US" dirty="0">
                <a:solidFill>
                  <a:schemeClr val="accent5"/>
                </a:solidFill>
              </a:rPr>
              <a:t> </a:t>
            </a:r>
            <a:r>
              <a:rPr lang="en-US" dirty="0" err="1">
                <a:solidFill>
                  <a:schemeClr val="accent5"/>
                </a:solidFill>
              </a:rPr>
              <a:t>sterfproces</a:t>
            </a:r>
            <a:r>
              <a:rPr lang="en-US" dirty="0">
                <a:solidFill>
                  <a:schemeClr val="accent5"/>
                </a:solidFill>
              </a:rPr>
              <a:t>.</a:t>
            </a:r>
            <a:endParaRPr lang="nl-NL" dirty="0">
              <a:solidFill>
                <a:schemeClr val="accent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slideplayer.nl/9/2229208/slides/slide_2.jpg"/>
          <p:cNvPicPr>
            <a:picLocks noChangeAspect="1" noChangeArrowheads="1"/>
          </p:cNvPicPr>
          <p:nvPr/>
        </p:nvPicPr>
        <p:blipFill>
          <a:blip r:embed="rId2" cstate="print"/>
          <a:srcRect t="22166"/>
          <a:stretch>
            <a:fillRect/>
          </a:stretch>
        </p:blipFill>
        <p:spPr bwMode="auto">
          <a:xfrm>
            <a:off x="539552" y="764704"/>
            <a:ext cx="8229600" cy="48040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2530" name="Picture 2" descr="http://www.ambulanceactie.nl/wp-content/uploads/2015/04/Ambulance-oefening-1-578.jpg"/>
          <p:cNvPicPr>
            <a:picLocks noChangeAspect="1" noChangeArrowheads="1"/>
          </p:cNvPicPr>
          <p:nvPr/>
        </p:nvPicPr>
        <p:blipFill>
          <a:blip r:embed="rId2" cstate="print"/>
          <a:srcRect/>
          <a:stretch>
            <a:fillRect/>
          </a:stretch>
        </p:blipFill>
        <p:spPr bwMode="auto">
          <a:xfrm>
            <a:off x="539552" y="501481"/>
            <a:ext cx="8064896" cy="535799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332656"/>
            <a:ext cx="8229600" cy="6336704"/>
          </a:xfrm>
        </p:spPr>
        <p:txBody>
          <a:bodyPr>
            <a:normAutofit fontScale="55000" lnSpcReduction="20000"/>
          </a:bodyPr>
          <a:lstStyle/>
          <a:p>
            <a:pPr lvl="0"/>
            <a:r>
              <a:rPr lang="nl-NL" dirty="0"/>
              <a:t>Na ruim elf jaar op de ambulance staan sommige facetten van hulpverlenen mij steeds meer tegen. De medische wetenschap is tot steeds meer in staat. Het resultaat hiervan is dat wij als ambulancehulpverlener almaar vaker te maken krijgen met oude mensen die in de laatste fase van hun leven verkeren, bij wie het kaarsje langzaam maar zeker, of plotseling, uit kan gaan. Voor een dergelijke terminale patiënt die ondraaglijk lijdt, levert de gang naar het ziekenhuis louter uitstel op van iets wat hij binnen afzienbare tijd tóch moet ondergaan. De hoogbejaarde die wij door reanimatie in leven houden, ontnemen wij een mooie dood. Wat hij ervoor terugkrijgt is ongewis. In slechts weinig gevallen kan deze patiënt het ziekenhuis zonder enig restverschijnsel verlaten.[…]</a:t>
            </a:r>
          </a:p>
          <a:p>
            <a:pPr lvl="0"/>
            <a:r>
              <a:rPr lang="nl-NL" dirty="0"/>
              <a:t>Mij bekruipt steeds vaker het gevoel dat wij tegen beter weten in met zulke patiënten naar het ziekenhuis worden gestuurd, terwijl niets doen het meest humaan zou zijn. Een dergelijke beslissing van de dienstdoende huisarts blijft meer en meer uit, omdat de visitearts tegenwoordig slechts bij toeval de eigen huisarts is. De dienstdoende huisartsen op de huisartsenposten durven deze beslissingen niet te nemen, omdat ze de patiënt onvoldoende kennen. Ook de juridische aansprakelijkheid speelt mee. De makkelijkste weg is dan: insturen. […]</a:t>
            </a:r>
          </a:p>
          <a:p>
            <a:pPr lvl="0"/>
            <a:r>
              <a:rPr lang="nl-NL" dirty="0"/>
              <a:t> In mijn werk ben ik steeds vaker geneigd om patiënten </a:t>
            </a:r>
            <a:r>
              <a:rPr lang="nl-NL" dirty="0" err="1"/>
              <a:t>én</a:t>
            </a:r>
            <a:r>
              <a:rPr lang="nl-NL" dirty="0"/>
              <a:t> familie te doordringen van het feit dat het leven eindig is en daarin te berusten. Dit valt helaas buiten mijn verantwoordelijkheid. Wat ik </a:t>
            </a:r>
            <a:r>
              <a:rPr lang="nl-NL" dirty="0" err="1"/>
              <a:t>wél</a:t>
            </a:r>
            <a:r>
              <a:rPr lang="nl-NL" dirty="0"/>
              <a:t> kan doen, is een discussie op gang brengen over dit onderwerp. Met als doel meer overleg tussen (huis)arts en palliatieve zorginstellingen, die uitstekende terminale thuiszorg kunnen leveren, en meer respect voor mensen die op basis van hun leeftijd of omstandigheden de regie voor hun levenseinde </a:t>
            </a:r>
            <a:r>
              <a:rPr lang="nl-NL" dirty="0" err="1"/>
              <a:t>zélf</a:t>
            </a:r>
            <a:r>
              <a:rPr lang="nl-NL" dirty="0"/>
              <a:t> in de hand willen houden.  </a:t>
            </a:r>
          </a:p>
          <a:p>
            <a:endParaRPr lang="nl-NL"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accent5"/>
                </a:solidFill>
              </a:rPr>
              <a:t>Tijdig praten over het levenseinde</a:t>
            </a:r>
            <a:br>
              <a:rPr lang="nl-NL" dirty="0">
                <a:solidFill>
                  <a:schemeClr val="accent5"/>
                </a:solidFill>
              </a:rPr>
            </a:br>
            <a:r>
              <a:rPr lang="nl-NL" dirty="0">
                <a:solidFill>
                  <a:schemeClr val="accent5"/>
                </a:solidFill>
              </a:rPr>
              <a:t>Waarom?</a:t>
            </a:r>
          </a:p>
        </p:txBody>
      </p:sp>
      <p:sp>
        <p:nvSpPr>
          <p:cNvPr id="3" name="Tijdelijke aanduiding voor inhoud 2"/>
          <p:cNvSpPr>
            <a:spLocks noGrp="1"/>
          </p:cNvSpPr>
          <p:nvPr>
            <p:ph idx="1"/>
          </p:nvPr>
        </p:nvSpPr>
        <p:spPr/>
        <p:txBody>
          <a:bodyPr/>
          <a:lstStyle/>
          <a:p>
            <a:r>
              <a:rPr lang="nl-NL" dirty="0"/>
              <a:t>U wilt dat de zorg aansluit bij uw wensen</a:t>
            </a:r>
          </a:p>
          <a:p>
            <a:r>
              <a:rPr lang="nl-NL" dirty="0"/>
              <a:t>U kunt zich voor bereiden</a:t>
            </a:r>
          </a:p>
          <a:p>
            <a:r>
              <a:rPr lang="nl-NL" dirty="0"/>
              <a:t>Uw nabestaanden zullen zich beter voelen</a:t>
            </a:r>
          </a:p>
          <a:p>
            <a:r>
              <a:rPr lang="nl-NL" dirty="0"/>
              <a:t>U hebt meer kans, dat u overlijdt op de plaats die u graag wil</a:t>
            </a:r>
          </a:p>
          <a:p>
            <a:r>
              <a:rPr lang="nl-NL" dirty="0"/>
              <a:t>U kunt makkelijker agressieve zorg vermijden (beademing, reanimatie, IC opname)</a:t>
            </a:r>
          </a:p>
          <a:p>
            <a:r>
              <a:rPr lang="nl-NL" dirty="0"/>
              <a:t>En ook lagere zorgkosten</a:t>
            </a:r>
          </a:p>
          <a:p>
            <a:endParaRPr lang="nl-NL" dirty="0"/>
          </a:p>
        </p:txBody>
      </p:sp>
    </p:spTree>
    <p:extLst>
      <p:ext uri="{BB962C8B-B14F-4D97-AF65-F5344CB8AC3E}">
        <p14:creationId xmlns:p14="http://schemas.microsoft.com/office/powerpoint/2010/main" val="37876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1224136"/>
          </a:xfrm>
        </p:spPr>
        <p:txBody>
          <a:bodyPr>
            <a:normAutofit fontScale="90000"/>
          </a:bodyPr>
          <a:lstStyle/>
          <a:p>
            <a:r>
              <a:rPr lang="en-US" dirty="0" err="1">
                <a:solidFill>
                  <a:schemeClr val="accent5"/>
                </a:solidFill>
              </a:rPr>
              <a:t>Waar</a:t>
            </a:r>
            <a:r>
              <a:rPr lang="en-US" dirty="0">
                <a:solidFill>
                  <a:schemeClr val="accent5"/>
                </a:solidFill>
              </a:rPr>
              <a:t> </a:t>
            </a:r>
            <a:r>
              <a:rPr lang="en-US" dirty="0" err="1">
                <a:solidFill>
                  <a:schemeClr val="accent5"/>
                </a:solidFill>
              </a:rPr>
              <a:t>gaan</a:t>
            </a:r>
            <a:r>
              <a:rPr lang="en-US" dirty="0">
                <a:solidFill>
                  <a:schemeClr val="accent5"/>
                </a:solidFill>
              </a:rPr>
              <a:t> we het </a:t>
            </a:r>
            <a:r>
              <a:rPr lang="en-US" dirty="0" err="1">
                <a:solidFill>
                  <a:schemeClr val="accent5"/>
                </a:solidFill>
              </a:rPr>
              <a:t>vanavond</a:t>
            </a:r>
            <a:r>
              <a:rPr lang="en-US" dirty="0">
                <a:solidFill>
                  <a:schemeClr val="accent5"/>
                </a:solidFill>
              </a:rPr>
              <a:t> over </a:t>
            </a:r>
            <a:r>
              <a:rPr lang="en-US" dirty="0" err="1">
                <a:solidFill>
                  <a:schemeClr val="accent5"/>
                </a:solidFill>
              </a:rPr>
              <a:t>hebben</a:t>
            </a:r>
            <a:r>
              <a:rPr lang="en-US" dirty="0">
                <a:solidFill>
                  <a:schemeClr val="accent5"/>
                </a:solidFill>
              </a:rPr>
              <a:t>?</a:t>
            </a:r>
            <a:endParaRPr lang="nl-NL" dirty="0">
              <a:solidFill>
                <a:schemeClr val="accent5"/>
              </a:solidFill>
            </a:endParaRPr>
          </a:p>
        </p:txBody>
      </p:sp>
      <p:sp>
        <p:nvSpPr>
          <p:cNvPr id="3" name="Tijdelijke aanduiding voor inhoud 2"/>
          <p:cNvSpPr>
            <a:spLocks noGrp="1"/>
          </p:cNvSpPr>
          <p:nvPr>
            <p:ph idx="1"/>
          </p:nvPr>
        </p:nvSpPr>
        <p:spPr>
          <a:xfrm>
            <a:off x="457200" y="1772816"/>
            <a:ext cx="8229600" cy="4353347"/>
          </a:xfrm>
        </p:spPr>
        <p:txBody>
          <a:bodyPr>
            <a:normAutofit fontScale="92500" lnSpcReduction="20000"/>
          </a:bodyPr>
          <a:lstStyle/>
          <a:p>
            <a:r>
              <a:rPr lang="en-US" dirty="0" err="1"/>
              <a:t>Palliatieve</a:t>
            </a:r>
            <a:r>
              <a:rPr lang="en-US" dirty="0"/>
              <a:t> </a:t>
            </a:r>
            <a:r>
              <a:rPr lang="en-US" dirty="0" err="1"/>
              <a:t>zorg</a:t>
            </a:r>
            <a:endParaRPr lang="en-US" dirty="0"/>
          </a:p>
          <a:p>
            <a:r>
              <a:rPr lang="en-US" dirty="0" err="1"/>
              <a:t>Behandelbeperkingen</a:t>
            </a:r>
            <a:endParaRPr lang="en-US" dirty="0"/>
          </a:p>
          <a:p>
            <a:pPr lvl="1"/>
            <a:r>
              <a:rPr lang="en-US" dirty="0" err="1"/>
              <a:t>Reanimeren</a:t>
            </a:r>
            <a:r>
              <a:rPr lang="en-US" dirty="0"/>
              <a:t>?</a:t>
            </a:r>
          </a:p>
          <a:p>
            <a:pPr lvl="1"/>
            <a:r>
              <a:rPr lang="en-US" dirty="0" err="1"/>
              <a:t>Beademen</a:t>
            </a:r>
            <a:r>
              <a:rPr lang="en-US" dirty="0"/>
              <a:t>?</a:t>
            </a:r>
          </a:p>
          <a:p>
            <a:pPr lvl="1"/>
            <a:r>
              <a:rPr lang="en-US" dirty="0" err="1"/>
              <a:t>Opname</a:t>
            </a:r>
            <a:r>
              <a:rPr lang="en-US" dirty="0"/>
              <a:t> op de IC of CCU?</a:t>
            </a:r>
          </a:p>
          <a:p>
            <a:pPr lvl="1"/>
            <a:r>
              <a:rPr lang="en-US" dirty="0" err="1"/>
              <a:t>Overige</a:t>
            </a:r>
            <a:r>
              <a:rPr lang="en-US" dirty="0"/>
              <a:t> </a:t>
            </a:r>
            <a:r>
              <a:rPr lang="en-US" dirty="0" err="1"/>
              <a:t>behandelbeperkingen</a:t>
            </a:r>
            <a:r>
              <a:rPr lang="en-US" dirty="0"/>
              <a:t> (bv. </a:t>
            </a:r>
            <a:r>
              <a:rPr lang="en-US" dirty="0" err="1"/>
              <a:t>dialyse</a:t>
            </a:r>
            <a:r>
              <a:rPr lang="en-US" dirty="0"/>
              <a:t>, </a:t>
            </a:r>
            <a:r>
              <a:rPr lang="en-US" dirty="0" err="1"/>
              <a:t>bloedtransfusie</a:t>
            </a:r>
            <a:r>
              <a:rPr lang="en-US" dirty="0"/>
              <a:t>, </a:t>
            </a:r>
            <a:r>
              <a:rPr lang="en-US" dirty="0" err="1"/>
              <a:t>operatie</a:t>
            </a:r>
            <a:r>
              <a:rPr lang="en-US" dirty="0"/>
              <a:t>, </a:t>
            </a:r>
            <a:r>
              <a:rPr lang="en-US" dirty="0" err="1"/>
              <a:t>gebruik</a:t>
            </a:r>
            <a:r>
              <a:rPr lang="en-US" dirty="0"/>
              <a:t> van </a:t>
            </a:r>
            <a:r>
              <a:rPr lang="en-US" dirty="0" err="1"/>
              <a:t>bepaalde</a:t>
            </a:r>
            <a:r>
              <a:rPr lang="en-US" dirty="0"/>
              <a:t> </a:t>
            </a:r>
            <a:r>
              <a:rPr lang="en-US" dirty="0" err="1"/>
              <a:t>geneesmiddelen</a:t>
            </a:r>
            <a:r>
              <a:rPr lang="en-US" dirty="0"/>
              <a:t>)</a:t>
            </a:r>
          </a:p>
          <a:p>
            <a:r>
              <a:rPr lang="en-US" dirty="0" err="1"/>
              <a:t>Euthanasie</a:t>
            </a:r>
            <a:endParaRPr lang="en-US" dirty="0"/>
          </a:p>
          <a:p>
            <a:r>
              <a:rPr lang="en-US" dirty="0"/>
              <a:t>Palliatieve sedatie</a:t>
            </a: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accent5"/>
                </a:solidFill>
              </a:rPr>
              <a:t>Palliatieve</a:t>
            </a:r>
            <a:r>
              <a:rPr lang="en-US" dirty="0">
                <a:solidFill>
                  <a:schemeClr val="accent5"/>
                </a:solidFill>
              </a:rPr>
              <a:t> </a:t>
            </a:r>
            <a:r>
              <a:rPr lang="en-US" dirty="0" err="1">
                <a:solidFill>
                  <a:schemeClr val="accent5"/>
                </a:solidFill>
              </a:rPr>
              <a:t>zorg</a:t>
            </a:r>
            <a:r>
              <a:rPr lang="en-US" dirty="0">
                <a:solidFill>
                  <a:schemeClr val="accent5"/>
                </a:solidFill>
              </a:rPr>
              <a:t> </a:t>
            </a:r>
            <a:r>
              <a:rPr lang="en-US" dirty="0" err="1">
                <a:solidFill>
                  <a:schemeClr val="accent5"/>
                </a:solidFill>
              </a:rPr>
              <a:t>gaat</a:t>
            </a:r>
            <a:r>
              <a:rPr lang="en-US" dirty="0">
                <a:solidFill>
                  <a:schemeClr val="accent5"/>
                </a:solidFill>
              </a:rPr>
              <a:t> over</a:t>
            </a:r>
            <a:endParaRPr lang="nl-NL" dirty="0">
              <a:solidFill>
                <a:schemeClr val="accent5"/>
              </a:solidFill>
            </a:endParaRPr>
          </a:p>
        </p:txBody>
      </p:sp>
      <p:sp>
        <p:nvSpPr>
          <p:cNvPr id="3" name="Tijdelijke aanduiding voor inhoud 2"/>
          <p:cNvSpPr>
            <a:spLocks noGrp="1"/>
          </p:cNvSpPr>
          <p:nvPr>
            <p:ph idx="1"/>
          </p:nvPr>
        </p:nvSpPr>
        <p:spPr/>
        <p:txBody>
          <a:bodyPr>
            <a:normAutofit fontScale="92500" lnSpcReduction="10000"/>
          </a:bodyPr>
          <a:lstStyle/>
          <a:p>
            <a:r>
              <a:rPr lang="nl-NL" dirty="0"/>
              <a:t>zorg in de laatste levensfase</a:t>
            </a:r>
          </a:p>
          <a:p>
            <a:r>
              <a:rPr lang="nl-NL" dirty="0"/>
              <a:t>zorg bij een levensbedreigende aandoening</a:t>
            </a:r>
          </a:p>
          <a:p>
            <a:r>
              <a:rPr lang="nl-NL" dirty="0"/>
              <a:t>kwaliteit van het leven</a:t>
            </a:r>
            <a:endParaRPr lang="nl-NL" strike="sngStrike" dirty="0"/>
          </a:p>
          <a:p>
            <a:r>
              <a:rPr lang="nl-NL" dirty="0"/>
              <a:t>Patiënt en hun naasten </a:t>
            </a:r>
          </a:p>
          <a:p>
            <a:r>
              <a:rPr lang="nl-NL" dirty="0"/>
              <a:t>het voorkomen en verlichten van lijden</a:t>
            </a:r>
          </a:p>
          <a:p>
            <a:r>
              <a:rPr lang="nl-NL" dirty="0"/>
              <a:t>vroegtijdige signaleren en zorgvuldige beoordelen</a:t>
            </a:r>
          </a:p>
          <a:p>
            <a:r>
              <a:rPr lang="nl-NL" dirty="0"/>
              <a:t>behandelen van pijn en andere problemen </a:t>
            </a:r>
          </a:p>
          <a:p>
            <a:r>
              <a:rPr lang="nl-NL" dirty="0"/>
              <a:t>lichamelijke, psychosociale en spirituele problemen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5BC52-A1C4-413B-AE9B-6B131F6387D2}"/>
              </a:ext>
            </a:extLst>
          </p:cNvPr>
          <p:cNvSpPr>
            <a:spLocks noGrp="1"/>
          </p:cNvSpPr>
          <p:nvPr>
            <p:ph type="title"/>
          </p:nvPr>
        </p:nvSpPr>
        <p:spPr/>
        <p:txBody>
          <a:bodyPr/>
          <a:lstStyle/>
          <a:p>
            <a:r>
              <a:rPr lang="nl-NL" dirty="0">
                <a:solidFill>
                  <a:schemeClr val="accent5"/>
                </a:solidFill>
              </a:rPr>
              <a:t>U kunt rekenen op:</a:t>
            </a:r>
          </a:p>
        </p:txBody>
      </p:sp>
      <p:sp>
        <p:nvSpPr>
          <p:cNvPr id="3" name="Tijdelijke aanduiding voor inhoud 2">
            <a:extLst>
              <a:ext uri="{FF2B5EF4-FFF2-40B4-BE49-F238E27FC236}">
                <a16:creationId xmlns:a16="http://schemas.microsoft.com/office/drawing/2014/main" id="{5BC226D7-A6EF-493E-A41E-1A067A9B72E1}"/>
              </a:ext>
            </a:extLst>
          </p:cNvPr>
          <p:cNvSpPr>
            <a:spLocks noGrp="1"/>
          </p:cNvSpPr>
          <p:nvPr>
            <p:ph idx="1"/>
          </p:nvPr>
        </p:nvSpPr>
        <p:spPr>
          <a:xfrm>
            <a:off x="457200" y="1417638"/>
            <a:ext cx="8229600" cy="5184576"/>
          </a:xfrm>
        </p:spPr>
        <p:txBody>
          <a:bodyPr>
            <a:noAutofit/>
          </a:bodyPr>
          <a:lstStyle/>
          <a:p>
            <a:pPr marL="0" indent="0">
              <a:lnSpc>
                <a:spcPct val="120000"/>
              </a:lnSpc>
              <a:buNone/>
            </a:pPr>
            <a:r>
              <a:rPr lang="nl-NL" sz="2400" dirty="0"/>
              <a:t>Zorg in de omgeving waar u bent.</a:t>
            </a:r>
          </a:p>
          <a:p>
            <a:pPr marL="0" indent="0">
              <a:lnSpc>
                <a:spcPct val="120000"/>
              </a:lnSpc>
              <a:buNone/>
            </a:pPr>
            <a:r>
              <a:rPr lang="nl-NL" sz="2400" dirty="0"/>
              <a:t>Er zijn verschillende organisaties betrokken bij de palliatieve zorg. Zoals: </a:t>
            </a:r>
            <a:r>
              <a:rPr lang="nl-NL" sz="2400" b="1" dirty="0"/>
              <a:t>hospices, verpleeg- en verzorgingshuizen, ziekenhuizen, thuiszorgorganisaties </a:t>
            </a:r>
            <a:r>
              <a:rPr lang="nl-NL" sz="2400" dirty="0"/>
              <a:t>waarvan sommige gespecialiseerde teams voor verpleegtechnische zorg hebben.</a:t>
            </a:r>
          </a:p>
          <a:p>
            <a:pPr marL="0" indent="0">
              <a:lnSpc>
                <a:spcPct val="120000"/>
              </a:lnSpc>
              <a:buNone/>
            </a:pPr>
            <a:r>
              <a:rPr lang="nl-NL" sz="2400" dirty="0"/>
              <a:t>In de psychosociale en spirituele domeinen zijn verschillende organisaties actief. Zoals </a:t>
            </a:r>
            <a:r>
              <a:rPr lang="nl-NL" sz="2400" b="1" dirty="0"/>
              <a:t>steunpunten mantelzorg </a:t>
            </a:r>
            <a:r>
              <a:rPr lang="nl-NL" sz="2400" dirty="0"/>
              <a:t>van de gemeente, </a:t>
            </a:r>
            <a:r>
              <a:rPr lang="nl-NL" sz="2400" b="1" dirty="0"/>
              <a:t>psychologenpraktijken, geestelijk verzorgers en maatschappelijk werk.</a:t>
            </a:r>
          </a:p>
          <a:p>
            <a:pPr marL="0" indent="0">
              <a:lnSpc>
                <a:spcPct val="120000"/>
              </a:lnSpc>
              <a:buNone/>
            </a:pPr>
            <a:r>
              <a:rPr lang="nl-NL" sz="2400" dirty="0"/>
              <a:t>Ook zijn er maatschappelijke organisaties betrokken in de palliatieve zorg. Zoals </a:t>
            </a:r>
            <a:r>
              <a:rPr lang="nl-NL" sz="2400" b="1" dirty="0"/>
              <a:t>inloophuizen en vrijwilligersorganisaties</a:t>
            </a:r>
            <a:r>
              <a:rPr lang="nl-NL" sz="2400" dirty="0"/>
              <a:t>.</a:t>
            </a:r>
          </a:p>
        </p:txBody>
      </p:sp>
    </p:spTree>
    <p:extLst>
      <p:ext uri="{BB962C8B-B14F-4D97-AF65-F5344CB8AC3E}">
        <p14:creationId xmlns:p14="http://schemas.microsoft.com/office/powerpoint/2010/main" val="1350114513"/>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4580</TotalTime>
  <Words>954</Words>
  <Application>Microsoft Office PowerPoint</Application>
  <PresentationFormat>Diavoorstelling (4:3)</PresentationFormat>
  <Paragraphs>101</Paragraphs>
  <Slides>32</Slides>
  <Notes>3</Notes>
  <HiddenSlides>1</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32</vt:i4>
      </vt:variant>
    </vt:vector>
  </HeadingPairs>
  <TitlesOfParts>
    <vt:vector size="35" baseType="lpstr">
      <vt:lpstr>Arial</vt:lpstr>
      <vt:lpstr>Calibri</vt:lpstr>
      <vt:lpstr>Office-thema</vt:lpstr>
      <vt:lpstr>PowerPoint-presentatie</vt:lpstr>
      <vt:lpstr>Voorstellen</vt:lpstr>
      <vt:lpstr>Stel je voor….</vt:lpstr>
      <vt:lpstr>PowerPoint-presentatie</vt:lpstr>
      <vt:lpstr>PowerPoint-presentatie</vt:lpstr>
      <vt:lpstr>Tijdig praten over het levenseinde Waarom?</vt:lpstr>
      <vt:lpstr>Waar gaan we het vanavond over hebben?</vt:lpstr>
      <vt:lpstr>Palliatieve zorg gaat over</vt:lpstr>
      <vt:lpstr>U kunt rekenen op:</vt:lpstr>
      <vt:lpstr>Financiering</vt:lpstr>
      <vt:lpstr>Reanimeren?</vt:lpstr>
      <vt:lpstr>PowerPoint-presentatie</vt:lpstr>
      <vt:lpstr>PowerPoint-presentatie</vt:lpstr>
      <vt:lpstr>Beademen?</vt:lpstr>
      <vt:lpstr>Opname op de IC?</vt:lpstr>
      <vt:lpstr>Opname op de CCU?</vt:lpstr>
      <vt:lpstr> Overige behandelbeperkingen  </vt:lpstr>
      <vt:lpstr>Overigens…..</vt:lpstr>
      <vt:lpstr>Niet alles wat kan, hoeft.</vt:lpstr>
      <vt:lpstr>Wilsverklaring</vt:lpstr>
      <vt:lpstr>Een wilsverklaring is een levend document, dat betekent dat het  bijgehouden moet worden.</vt:lpstr>
      <vt:lpstr>Euthanasie</vt:lpstr>
      <vt:lpstr>Euthanasie: wettelijke criteria</vt:lpstr>
      <vt:lpstr>Euthanasie: wettelijke criteria</vt:lpstr>
      <vt:lpstr>Zo werkt het dus niet:</vt:lpstr>
      <vt:lpstr>Het is een proces…..</vt:lpstr>
      <vt:lpstr>Palliatieve sedatie</vt:lpstr>
      <vt:lpstr>Samenvattend:</vt:lpstr>
      <vt:lpstr>Wat vindt u belangrijk?</vt:lpstr>
      <vt:lpstr>PowerPoint-presentatie</vt:lpstr>
      <vt:lpstr>Want we hopen op een goed sterfproces.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Levenseindevraagstukken</dc:title>
  <dc:creator>Marianne</dc:creator>
  <cp:lastModifiedBy>Bea Dame</cp:lastModifiedBy>
  <cp:revision>54</cp:revision>
  <dcterms:created xsi:type="dcterms:W3CDTF">2016-02-28T12:24:20Z</dcterms:created>
  <dcterms:modified xsi:type="dcterms:W3CDTF">2017-08-18T10:05:20Z</dcterms:modified>
</cp:coreProperties>
</file>